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86.xml.rels" ContentType="application/vnd.openxmlformats-package.relationships+xml"/>
  <Override PartName="/ppt/notesSlides/_rels/notesSlide72.xml.rels" ContentType="application/vnd.openxmlformats-package.relationships+xml"/>
  <Override PartName="/ppt/notesSlides/_rels/notesSlide70.xml.rels" ContentType="application/vnd.openxmlformats-package.relationships+xml"/>
  <Override PartName="/ppt/notesSlides/_rels/notesSlide29.xml.rels" ContentType="application/vnd.openxmlformats-package.relationships+xml"/>
  <Override PartName="/ppt/notesSlides/_rels/notesSlide7.xml.rels" ContentType="application/vnd.openxmlformats-package.relationships+xml"/>
  <Override PartName="/ppt/notesSlides/_rels/notesSlide35.xml.rels" ContentType="application/vnd.openxmlformats-package.relationships+xml"/>
  <Override PartName="/ppt/notesSlides/_rels/notesSlide71.xml.rels" ContentType="application/vnd.openxmlformats-package.relationships+xml"/>
  <Override PartName="/ppt/notesSlides/_rels/notesSlide5.xml.rels" ContentType="application/vnd.openxmlformats-package.relationships+xml"/>
  <Override PartName="/ppt/notesSlides/_rels/notesSlide33.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69.xml.rels" ContentType="application/vnd.openxmlformats-package.relationships+xml"/>
  <Override PartName="/ppt/notesSlides/_rels/notesSlide22.xml.rels" ContentType="application/vnd.openxmlformats-package.relationships+xml"/>
  <Override PartName="/ppt/notesSlides/_rels/notesSlide68.xml.rels" ContentType="application/vnd.openxmlformats-package.relationships+xml"/>
  <Override PartName="/ppt/notesSlides/_rels/notesSlide21.xml.rels" ContentType="application/vnd.openxmlformats-package.relationships+xml"/>
  <Override PartName="/ppt/notesSlides/_rels/notesSlide34.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30.xml.rels" ContentType="application/vnd.openxmlformats-package.relationships+xml"/>
  <Override PartName="/ppt/notesSlides/_rels/notesSlide81.xml.rels" ContentType="application/vnd.openxmlformats-package.relationships+xml"/>
  <Override PartName="/ppt/notesSlides/_rels/notesSlide18.xml.rels" ContentType="application/vnd.openxmlformats-package.relationships+xml"/>
  <Override PartName="/ppt/notesSlides/_rels/notesSlide8.xml.rels" ContentType="application/vnd.openxmlformats-package.relationships+xml"/>
  <Override PartName="/ppt/notesSlides/_rels/notesSlide36.xml.rels" ContentType="application/vnd.openxmlformats-package.relationships+xml"/>
  <Override PartName="/ppt/notesSlides/_rels/notesSlide38.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46.xml.rels" ContentType="application/vnd.openxmlformats-package.relationships+xml"/>
  <Override PartName="/ppt/notesSlides/_rels/notesSlide55.xml.rels" ContentType="application/vnd.openxmlformats-package.relationships+xml"/>
  <Override PartName="/ppt/notesSlides/_rels/notesSlide27.xml.rels" ContentType="application/vnd.openxmlformats-package.relationships+xml"/>
  <Override PartName="/ppt/notesSlides/_rels/notesSlide62.xml.rels" ContentType="application/vnd.openxmlformats-package.relationships+xml"/>
  <Override PartName="/ppt/notesSlides/_rels/notesSlide28.xml.rels" ContentType="application/vnd.openxmlformats-package.relationships+xml"/>
  <Override PartName="/ppt/notesSlides/_rels/notesSlide63.xml.rels" ContentType="application/vnd.openxmlformats-package.relationships+xml"/>
  <Override PartName="/ppt/notesSlides/_rels/notesSlide37.xml.rels" ContentType="application/vnd.openxmlformats-package.relationships+xml"/>
  <Override PartName="/ppt/notesSlides/_rels/notesSlide65.xml.rels" ContentType="application/vnd.openxmlformats-package.relationships+xml"/>
  <Override PartName="/ppt/notesSlides/notesSlide29.xml" ContentType="application/vnd.openxmlformats-officedocument.presentationml.notesSlide+xml"/>
  <Override PartName="/ppt/notesSlides/notesSlide20.xml" ContentType="application/vnd.openxmlformats-officedocument.presentationml.notesSlide+xml"/>
  <Override PartName="/ppt/notesSlides/notesSlide25.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70.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36.xml" ContentType="application/vnd.openxmlformats-officedocument.presentationml.notesSlide+xml"/>
  <Override PartName="/ppt/notesSlides/notesSlide72.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81.xml" ContentType="application/vnd.openxmlformats-officedocument.presentationml.notesSlide+xml"/>
  <Override PartName="/ppt/notesSlides/notesSlide21.xml" ContentType="application/vnd.openxmlformats-officedocument.presentationml.notesSlide+xml"/>
  <Override PartName="/ppt/notesSlides/notesSlide46.xml" ContentType="application/vnd.openxmlformats-officedocument.presentationml.notesSlide+xml"/>
  <Override PartName="/ppt/notesSlides/notesSlide30.xml" ContentType="application/vnd.openxmlformats-officedocument.presentationml.notesSlide+xml"/>
  <Override PartName="/ppt/notesSlides/notesSlide55.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86.xml" ContentType="application/vnd.openxmlformats-officedocument.presentationml.notesSlide+xml"/>
  <Override PartName="/ppt/notesSlides/notesSlide7.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62.xml" ContentType="application/vnd.openxmlformats-officedocument.presentationml.notesSlide+xml"/>
  <Override PartName="/ppt/notesSlides/notesSlide28.xml" ContentType="application/vnd.openxmlformats-officedocument.presentationml.notesSlide+xml"/>
  <Override PartName="/ppt/notesSlides/notesSlide63.xml" ContentType="application/vnd.openxmlformats-officedocument.presentationml.notesSlide+xml"/>
  <Override PartName="/ppt/notesSlides/notesSlide65.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media/image75.png" ContentType="image/png"/>
  <Override PartName="/ppt/media/image73.png" ContentType="image/png"/>
  <Override PartName="/ppt/media/image72.png" ContentType="image/png"/>
  <Override PartName="/ppt/media/image71.png" ContentType="image/png"/>
  <Override PartName="/ppt/media/image63.png" ContentType="image/png"/>
  <Override PartName="/ppt/media/hdphoto1.wdp" ContentType="image/vnd.ms-photo"/>
  <Override PartName="/ppt/media/image59.png" ContentType="image/png"/>
  <Override PartName="/ppt/media/image58.png" ContentType="image/png"/>
  <Override PartName="/ppt/media/image56.jpeg" ContentType="image/jpeg"/>
  <Override PartName="/ppt/media/image55.jpeg" ContentType="image/jpeg"/>
  <Override PartName="/ppt/media/image53.png" ContentType="image/png"/>
  <Override PartName="/ppt/media/image74.png" ContentType="image/png"/>
  <Override PartName="/ppt/media/image52.jpeg" ContentType="image/jpeg"/>
  <Override PartName="/ppt/media/image76.png" ContentType="image/png"/>
  <Override PartName="/ppt/media/image51.png" ContentType="image/png"/>
  <Override PartName="/ppt/media/image50.jpeg" ContentType="image/jpeg"/>
  <Override PartName="/ppt/media/image47.jpeg" ContentType="image/jpeg"/>
  <Override PartName="/ppt/media/image46.jpeg" ContentType="image/jpeg"/>
  <Override PartName="/ppt/media/image69.png" ContentType="image/png"/>
  <Override PartName="/ppt/media/image44.png" ContentType="image/png"/>
  <Override PartName="/ppt/media/image68.png" ContentType="image/png"/>
  <Override PartName="/ppt/media/image43.png" ContentType="image/png"/>
  <Override PartName="/ppt/media/image67.png" ContentType="image/png"/>
  <Override PartName="/ppt/media/image42.png" ContentType="image/png"/>
  <Override PartName="/ppt/media/image66.png" ContentType="image/png"/>
  <Override PartName="/ppt/media/image41.png" ContentType="image/png"/>
  <Override PartName="/ppt/media/image40.png" ContentType="image/png"/>
  <Override PartName="/ppt/media/media37.MOV" ContentType="video/quicktime"/>
  <Override PartName="/ppt/media/image14.png" ContentType="image/png"/>
  <Override PartName="/ppt/media/image38.png" ContentType="image/png"/>
  <Override PartName="/ppt/media/image13.png" ContentType="image/png"/>
  <Override PartName="/ppt/media/image8.jpeg" ContentType="image/jpeg"/>
  <Override PartName="/ppt/media/image57.jpeg" ContentType="image/jpeg"/>
  <Override PartName="/ppt/media/image2.jpeg" ContentType="image/jpeg"/>
  <Override PartName="/ppt/media/image3.jpeg" ContentType="image/jpeg"/>
  <Override PartName="/ppt/media/image20.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31.png" ContentType="image/png"/>
  <Override PartName="/ppt/media/image15.jpeg" ContentType="image/jpeg"/>
  <Override PartName="/ppt/media/image45.jpeg" ContentType="image/jpeg"/>
  <Override PartName="/ppt/media/image12.jpeg" ContentType="image/jpeg"/>
  <Override PartName="/ppt/media/image11.jpeg" ContentType="image/jpeg"/>
  <Override PartName="/ppt/media/image70.png" ContentType="image/png"/>
  <Override PartName="/ppt/media/image10.jpeg" ContentType="image/jpeg"/>
  <Override PartName="/ppt/media/image17.jpeg" ContentType="image/jpeg"/>
  <Override PartName="/ppt/media/image18.jpeg" ContentType="image/jpeg"/>
  <Override PartName="/ppt/media/image64.png" ContentType="image/png"/>
  <Override PartName="/ppt/media/image9.png" ContentType="image/png"/>
  <Override PartName="/ppt/media/image62.png" ContentType="image/png"/>
  <Override PartName="/ppt/media/image7.png" ContentType="image/png"/>
  <Override PartName="/ppt/media/image1.png" ContentType="image/png"/>
  <Override PartName="/ppt/media/image4.png" ContentType="image/png"/>
  <Override PartName="/ppt/media/image60.png" ContentType="image/png"/>
  <Override PartName="/ppt/media/image5.png" ContentType="image/png"/>
  <Override PartName="/ppt/media/image61.png" ContentType="image/png"/>
  <Override PartName="/ppt/media/image6.png" ContentType="image/png"/>
  <Override PartName="/ppt/media/image54.jpeg" ContentType="image/jpeg"/>
  <Override PartName="/ppt/media/image21.jpeg" ContentType="image/jpeg"/>
  <Override PartName="/ppt/media/image27.jpeg" ContentType="image/jpeg"/>
  <Override PartName="/ppt/media/image16.png" ContentType="image/png"/>
  <Override PartName="/ppt/media/image28.jpeg" ContentType="image/jpeg"/>
  <Override PartName="/ppt/media/image26.png" ContentType="image/png"/>
  <Override PartName="/ppt/media/image29.jpeg" ContentType="image/jpeg"/>
  <Override PartName="/ppt/media/image30.jpeg" ContentType="image/jpeg"/>
  <Override PartName="/ppt/media/image65.jpeg" ContentType="image/jpeg"/>
  <Override PartName="/ppt/media/image32.jpeg" ContentType="image/jpeg"/>
  <Override PartName="/ppt/media/image39.jpeg" ContentType="image/jpeg"/>
  <Override PartName="/ppt/media/image33.jpeg" ContentType="image/jpeg"/>
  <Override PartName="/ppt/media/image34.jpeg" ContentType="image/jpeg"/>
  <Override PartName="/ppt/media/image19.png" ContentType="image/png"/>
  <Override PartName="/ppt/media/image35.jpeg" ContentType="image/jpeg"/>
  <Override PartName="/ppt/media/image36.jpeg" ContentType="image/jpe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Lst>
  <p:sldSz cx="12192000" cy="6858000"/>
  <p:notesSz cx="7010400" cy="9296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29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9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 </a:t>
            </a:r>
            <a:endParaRPr b="0" lang="en-US" sz="1400" spc="-1" strike="noStrike">
              <a:latin typeface="Times New Roman"/>
            </a:endParaRPr>
          </a:p>
        </p:txBody>
      </p:sp>
      <p:sp>
        <p:nvSpPr>
          <p:cNvPr id="29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 </a:t>
            </a:r>
            <a:endParaRPr b="0" lang="en-US" sz="1400" spc="-1" strike="noStrike">
              <a:latin typeface="Times New Roman"/>
            </a:endParaRPr>
          </a:p>
        </p:txBody>
      </p:sp>
      <p:sp>
        <p:nvSpPr>
          <p:cNvPr id="29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 </a:t>
            </a:r>
            <a:endParaRPr b="0" lang="en-US" sz="1400" spc="-1" strike="noStrike">
              <a:latin typeface="Times New Roman"/>
            </a:endParaRPr>
          </a:p>
        </p:txBody>
      </p:sp>
      <p:sp>
        <p:nvSpPr>
          <p:cNvPr id="29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87D37F3E-E1E9-4F77-9EEC-7B50CF89402A}"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hyperlink" Target="https://en.wikipedia.org/wiki/San_Francisco" TargetMode="External"/><Relationship Id="rId2" Type="http://schemas.openxmlformats.org/officeDocument/2006/relationships/hyperlink" Target="https://en.wikipedia.org/wiki/Digital_library" TargetMode="External"/><Relationship Id="rId3" Type="http://schemas.openxmlformats.org/officeDocument/2006/relationships/slide" Target="../slides/slide33.xml"/><Relationship Id="rId4"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hyperlink" Target="http://www.utoronto.ca/" TargetMode="External"/><Relationship Id="rId2" Type="http://schemas.openxmlformats.org/officeDocument/2006/relationships/hyperlink" Target="http://tapor.library.utoronto.ca/doe" TargetMode="External"/><Relationship Id="rId3" Type="http://schemas.openxmlformats.org/officeDocument/2006/relationships/hyperlink" Target="http://tapor.library.utoronto.ca/doecorpus-trial/" TargetMode="External"/><Relationship Id="rId4" Type="http://schemas.openxmlformats.org/officeDocument/2006/relationships/slide" Target="../slides/slide68.xml"/><Relationship Id="rId5"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717480" y="1162080"/>
            <a:ext cx="5574960" cy="3136680"/>
          </a:xfrm>
          <a:prstGeom prst="rect">
            <a:avLst/>
          </a:prstGeom>
        </p:spPr>
      </p:sp>
      <p:sp>
        <p:nvSpPr>
          <p:cNvPr id="523"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24"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A6A65E09-0A6B-4579-8C08-5E5C0AB579A1}"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717480" y="1162080"/>
            <a:ext cx="5574960" cy="3136680"/>
          </a:xfrm>
          <a:prstGeom prst="rect">
            <a:avLst/>
          </a:prstGeom>
        </p:spPr>
      </p:sp>
      <p:sp>
        <p:nvSpPr>
          <p:cNvPr id="526"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Here’s an example of bookworm damage in a manuscript.  Eric Kwakkel writes:  “The most peculiar thing about the holes [bookworms] left behind is that they usually stop halfway the book. It is as if the worm, finished with his meal, turned around and traced his steps back to the restaurant’s exit. Like a satisfied customer.”</a:t>
            </a:r>
            <a:endParaRPr b="0" lang="en-US" sz="2000" spc="-1" strike="noStrike">
              <a:latin typeface="Arial"/>
            </a:endParaRPr>
          </a:p>
        </p:txBody>
      </p:sp>
      <p:sp>
        <p:nvSpPr>
          <p:cNvPr id="527"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CCA63B66-2DCB-4425-887B-69EDA6B9D3BE}"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717480" y="1162080"/>
            <a:ext cx="5574960" cy="3136680"/>
          </a:xfrm>
          <a:prstGeom prst="rect">
            <a:avLst/>
          </a:prstGeom>
        </p:spPr>
      </p:sp>
      <p:sp>
        <p:nvSpPr>
          <p:cNvPr id="529"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Bookworms:  Insect images</a:t>
            </a:r>
            <a:endParaRPr b="0" lang="en-US" sz="2000" spc="-1" strike="noStrike">
              <a:latin typeface="Arial"/>
            </a:endParaRPr>
          </a:p>
        </p:txBody>
      </p:sp>
      <p:sp>
        <p:nvSpPr>
          <p:cNvPr id="530"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4B3660C5-7A88-49F6-A5C0-94035EE2514C}"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685800" y="1143000"/>
            <a:ext cx="5486040" cy="3085920"/>
          </a:xfrm>
          <a:prstGeom prst="rect">
            <a:avLst/>
          </a:prstGeom>
        </p:spPr>
      </p:sp>
      <p:sp>
        <p:nvSpPr>
          <p:cNvPr id="532"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33"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97347DAB-D8E4-4964-AFEF-5FA57854504F}"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685800" y="1143000"/>
            <a:ext cx="5486040" cy="3085920"/>
          </a:xfrm>
          <a:prstGeom prst="rect">
            <a:avLst/>
          </a:prstGeom>
        </p:spPr>
      </p:sp>
      <p:sp>
        <p:nvSpPr>
          <p:cNvPr id="535"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36"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895383BE-B2CA-4117-899B-A9F9FE2C4D6B}"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685800" y="1143000"/>
            <a:ext cx="5486040" cy="3085920"/>
          </a:xfrm>
          <a:prstGeom prst="rect">
            <a:avLst/>
          </a:prstGeom>
        </p:spPr>
      </p:sp>
      <p:sp>
        <p:nvSpPr>
          <p:cNvPr id="538"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39"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B4E52E1D-FFA9-475C-9ACE-12DA75648407}"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685800" y="1143000"/>
            <a:ext cx="5486040" cy="3085920"/>
          </a:xfrm>
          <a:prstGeom prst="rect">
            <a:avLst/>
          </a:prstGeom>
        </p:spPr>
      </p:sp>
      <p:sp>
        <p:nvSpPr>
          <p:cNvPr id="541"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42"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6D9B3970-D041-47A1-9ACF-43C145C8A838}"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717480" y="1162080"/>
            <a:ext cx="5574960" cy="3136680"/>
          </a:xfrm>
          <a:prstGeom prst="rect">
            <a:avLst/>
          </a:prstGeom>
        </p:spPr>
      </p:sp>
      <p:sp>
        <p:nvSpPr>
          <p:cNvPr id="544"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45"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FA9E9C71-4C90-4F5E-9572-9945DF4BB572}"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717480" y="1162080"/>
            <a:ext cx="5574960" cy="3136680"/>
          </a:xfrm>
          <a:prstGeom prst="rect">
            <a:avLst/>
          </a:prstGeom>
        </p:spPr>
      </p:sp>
      <p:sp>
        <p:nvSpPr>
          <p:cNvPr id="547"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An archive is a collection of historical documents or records providing information about a place, an institution, or a group of people.</a:t>
            </a:r>
            <a:endParaRPr b="0" lang="en-US" sz="2000" spc="-1" strike="noStrike">
              <a:latin typeface="Arial"/>
            </a:endParaRPr>
          </a:p>
        </p:txBody>
      </p:sp>
      <p:sp>
        <p:nvSpPr>
          <p:cNvPr id="548"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C58A3DA6-7C81-4AD7-91B1-3ABC7C4EB8FE}"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717480" y="1162080"/>
            <a:ext cx="5574960" cy="3136680"/>
          </a:xfrm>
          <a:prstGeom prst="rect">
            <a:avLst/>
          </a:prstGeom>
        </p:spPr>
      </p:sp>
      <p:sp>
        <p:nvSpPr>
          <p:cNvPr id="550"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Digital archives can originate with print media, like the Toronto Public Library Digital Archive.</a:t>
            </a:r>
            <a:endParaRPr b="0" lang="en-US" sz="2000" spc="-1" strike="noStrike">
              <a:latin typeface="Arial"/>
            </a:endParaRPr>
          </a:p>
        </p:txBody>
      </p:sp>
      <p:sp>
        <p:nvSpPr>
          <p:cNvPr id="551"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CAC6417B-6A6D-47E4-AB00-CBB73A896DA5}"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717480" y="1162080"/>
            <a:ext cx="5574960" cy="3136680"/>
          </a:xfrm>
          <a:prstGeom prst="rect">
            <a:avLst/>
          </a:prstGeom>
        </p:spPr>
      </p:sp>
      <p:sp>
        <p:nvSpPr>
          <p:cNvPr id="553"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Other archives are born digital.  Here is an archive of social media activity during the </a:t>
            </a:r>
            <a:r>
              <a:rPr b="1" lang="en-US" sz="2000" spc="-1" strike="noStrike">
                <a:latin typeface="Arial"/>
              </a:rPr>
              <a:t>Egyptian revolution of 2011</a:t>
            </a:r>
            <a:r>
              <a:rPr b="0" lang="en-US" sz="2000" spc="-1" strike="noStrike">
                <a:latin typeface="Arial"/>
              </a:rPr>
              <a:t>:  tweets, blogs, Facebook posts, and so on.  This is maintained by the American University in Cairo in partnership with the Internet Archive.</a:t>
            </a:r>
            <a:endParaRPr b="0" lang="en-US" sz="2000" spc="-1" strike="noStrike">
              <a:latin typeface="Arial"/>
            </a:endParaRPr>
          </a:p>
        </p:txBody>
      </p:sp>
      <p:sp>
        <p:nvSpPr>
          <p:cNvPr id="554"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34825D73-C51C-469C-A9A1-901C983FE2D6}"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685800" y="1143000"/>
            <a:ext cx="5486040" cy="3085920"/>
          </a:xfrm>
          <a:prstGeom prst="rect">
            <a:avLst/>
          </a:prstGeom>
        </p:spPr>
      </p:sp>
      <p:sp>
        <p:nvSpPr>
          <p:cNvPr id="508"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09"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6B96BA58-FB8C-4FB6-AA41-9BBD8EA4B5A9}"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717480" y="1162080"/>
            <a:ext cx="5574960" cy="3136680"/>
          </a:xfrm>
          <a:prstGeom prst="rect">
            <a:avLst/>
          </a:prstGeom>
        </p:spPr>
      </p:sp>
      <p:sp>
        <p:nvSpPr>
          <p:cNvPr id="556"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Archives consist of records:  digitized manuscripts, books, newspapers, legal documents, video footage, oral histories, sounds, tweets.</a:t>
            </a:r>
            <a:endParaRPr b="0" lang="en-US" sz="2000" spc="-1" strike="noStrike">
              <a:latin typeface="Arial"/>
            </a:endParaRPr>
          </a:p>
        </p:txBody>
      </p:sp>
      <p:sp>
        <p:nvSpPr>
          <p:cNvPr id="557"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8128ECEA-BDDF-4C39-BE3C-AEF3A1EAFDF0}"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717480" y="1162080"/>
            <a:ext cx="5574960" cy="3136680"/>
          </a:xfrm>
          <a:prstGeom prst="rect">
            <a:avLst/>
          </a:prstGeom>
        </p:spPr>
      </p:sp>
      <p:sp>
        <p:nvSpPr>
          <p:cNvPr id="559"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How are digital archives created?  For my first example—the digitization of physical collections--I want to draw on work at the Internet Archive—work I had the privilege of witnessing thanks to Andrea Mills, at the Internet Archive scanning centre here in Robarts Library. The Internet Archive, a </a:t>
            </a:r>
            <a:r>
              <a:rPr b="0" lang="en-US" sz="2000" spc="-1" strike="noStrike" u="sng">
                <a:solidFill>
                  <a:srgbClr val="000000"/>
                </a:solidFill>
                <a:uFillTx/>
                <a:latin typeface="Arial"/>
                <a:hlinkClick r:id="rId1"/>
              </a:rPr>
              <a:t>San Francisco</a:t>
            </a:r>
            <a:r>
              <a:rPr b="0" lang="en-US" sz="2000" spc="-1" strike="noStrike">
                <a:solidFill>
                  <a:srgbClr val="000000"/>
                </a:solidFill>
                <a:latin typeface="Arial"/>
              </a:rPr>
              <a:t>–based nonprofit </a:t>
            </a:r>
            <a:r>
              <a:rPr b="0" lang="en-US" sz="2000" spc="-1" strike="noStrike" u="sng">
                <a:solidFill>
                  <a:srgbClr val="000000"/>
                </a:solidFill>
                <a:uFillTx/>
                <a:latin typeface="Arial"/>
                <a:hlinkClick r:id="rId2"/>
              </a:rPr>
              <a:t>digital library</a:t>
            </a:r>
            <a:r>
              <a:rPr b="0" lang="en-US" sz="2000" spc="-1" strike="noStrike">
                <a:solidFill>
                  <a:srgbClr val="000000"/>
                </a:solidFill>
                <a:latin typeface="Arial"/>
              </a:rPr>
              <a:t> whose stated mission is "universal access to all knowledge".  The Internet Archive provides free public access to collections of digitized materials, including books, movies, software, music, and websites.  On the 7</a:t>
            </a:r>
            <a:r>
              <a:rPr b="0" lang="en-US" sz="2000" spc="-1" strike="noStrike" baseline="30000">
                <a:solidFill>
                  <a:srgbClr val="000000"/>
                </a:solidFill>
                <a:latin typeface="Arial"/>
              </a:rPr>
              <a:t>th</a:t>
            </a:r>
            <a:r>
              <a:rPr b="0" lang="en-US" sz="2000" spc="-1" strike="noStrike">
                <a:solidFill>
                  <a:srgbClr val="000000"/>
                </a:solidFill>
                <a:latin typeface="Arial"/>
              </a:rPr>
              <a:t> floor of Robarts, the Internet Archive digitizes books—from Fisher Rare Books Library; from other UofT libraries; and from all over Canada.  In the slides that follow, I want to trace the journey of these materials from physical artifact to digital surrogate.</a:t>
            </a:r>
            <a:endParaRPr b="0" lang="en-US" sz="2000" spc="-1" strike="noStrike">
              <a:latin typeface="Arial"/>
            </a:endParaRPr>
          </a:p>
        </p:txBody>
      </p:sp>
      <p:sp>
        <p:nvSpPr>
          <p:cNvPr id="560"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BF23930D-E328-46E8-8D4F-D3001F7314AB}"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717480" y="1162080"/>
            <a:ext cx="5574960" cy="3136680"/>
          </a:xfrm>
          <a:prstGeom prst="rect">
            <a:avLst/>
          </a:prstGeom>
        </p:spPr>
      </p:sp>
      <p:sp>
        <p:nvSpPr>
          <p:cNvPr id="562"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Digitization requires very specialized equipment and expertise.  Before digitization can begin, materials travel to the scanning centre.  Some books travel in humble cardboard boxes, like this stack of yearbooks from Vancouver College.</a:t>
            </a:r>
            <a:endParaRPr b="0" lang="en-US" sz="2000" spc="-1" strike="noStrike">
              <a:latin typeface="Arial"/>
            </a:endParaRPr>
          </a:p>
        </p:txBody>
      </p:sp>
      <p:sp>
        <p:nvSpPr>
          <p:cNvPr id="563"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C242611C-859A-43BF-9DC2-9EFB733DEA40}"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717480" y="1162080"/>
            <a:ext cx="5574960" cy="3136680"/>
          </a:xfrm>
          <a:prstGeom prst="rect">
            <a:avLst/>
          </a:prstGeom>
        </p:spPr>
      </p:sp>
      <p:sp>
        <p:nvSpPr>
          <p:cNvPr id="565"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Other materials travel in style—in this case, in enclosed archival boxes that themselves travel in padded wooden crates very much like vampire coffins (because, like vampires, these books are fragile and long-lived, travellers from an earlier time).  </a:t>
            </a:r>
            <a:endParaRPr b="0" lang="en-US" sz="2000" spc="-1" strike="noStrike">
              <a:latin typeface="Arial"/>
            </a:endParaRPr>
          </a:p>
        </p:txBody>
      </p:sp>
      <p:sp>
        <p:nvSpPr>
          <p:cNvPr id="566"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537FA65E-8838-4A4C-AFD7-F171DC002ED5}"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717480" y="1162080"/>
            <a:ext cx="5574960" cy="3136680"/>
          </a:xfrm>
          <a:prstGeom prst="rect">
            <a:avLst/>
          </a:prstGeom>
        </p:spPr>
      </p:sp>
      <p:sp>
        <p:nvSpPr>
          <p:cNvPr id="568"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Here’s the vampire coffin.</a:t>
            </a:r>
            <a:endParaRPr b="0" lang="en-US" sz="2000" spc="-1" strike="noStrike">
              <a:latin typeface="Arial"/>
            </a:endParaRPr>
          </a:p>
        </p:txBody>
      </p:sp>
      <p:sp>
        <p:nvSpPr>
          <p:cNvPr id="569"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F57DAA8C-A856-4EB1-8B95-68AB7DBD1B48}"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717480" y="1162080"/>
            <a:ext cx="5574960" cy="3136680"/>
          </a:xfrm>
          <a:prstGeom prst="rect">
            <a:avLst/>
          </a:prstGeom>
        </p:spPr>
      </p:sp>
      <p:sp>
        <p:nvSpPr>
          <p:cNvPr id="571"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Here is a human being, for scale.  My disembodied hand indicates the thickness of the padding of the box in which the boxes of archival materials were stored.</a:t>
            </a:r>
            <a:endParaRPr b="0" lang="en-US" sz="2000" spc="-1" strike="noStrike">
              <a:latin typeface="Arial"/>
            </a:endParaRPr>
          </a:p>
        </p:txBody>
      </p:sp>
      <p:sp>
        <p:nvSpPr>
          <p:cNvPr id="572"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0A0F8B4A-C183-4529-900E-F1DF86775F44}"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717480" y="1162080"/>
            <a:ext cx="5574960" cy="3136680"/>
          </a:xfrm>
          <a:prstGeom prst="rect">
            <a:avLst/>
          </a:prstGeom>
        </p:spPr>
      </p:sp>
      <p:sp>
        <p:nvSpPr>
          <p:cNvPr id="574"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Once you have assembled your material, digitization work can begin. You’ll need a specialized camera that can capture the colours of your manuscript, the tiny details (some not visible to the naked eye), erasures, scribal doodles, the marginal notes written by scribes and readers over the years, even bookworm damage.  You’ll need a cradle to support the manuscript.  You’ll need a conservation-friendly room, where you can control all the light sources, to make sure you take the clearest, most accurate photograph.</a:t>
            </a:r>
            <a:endParaRPr b="0" lang="en-US" sz="2000" spc="-1" strike="noStrike">
              <a:latin typeface="Arial"/>
            </a:endParaRPr>
          </a:p>
        </p:txBody>
      </p:sp>
      <p:sp>
        <p:nvSpPr>
          <p:cNvPr id="575"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A734FE48-491B-4D73-82AF-32F92D19791B}"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717480" y="1162080"/>
            <a:ext cx="5574960" cy="3136680"/>
          </a:xfrm>
          <a:prstGeom prst="rect">
            <a:avLst/>
          </a:prstGeom>
        </p:spPr>
      </p:sp>
      <p:sp>
        <p:nvSpPr>
          <p:cNvPr id="577"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Here is a specialized scanner as used by the Fisher Library.  Notice the black book cradle under the book, and colour calibration strip on the right-hand side of the book.  These help ensure archival-quality images.</a:t>
            </a:r>
            <a:endParaRPr b="0" lang="en-US" sz="2000" spc="-1" strike="noStrike">
              <a:latin typeface="Arial"/>
            </a:endParaRPr>
          </a:p>
        </p:txBody>
      </p:sp>
      <p:sp>
        <p:nvSpPr>
          <p:cNvPr id="578"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F82BF4CB-49D9-4486-B7BC-A9E295E5B11E}"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685800" y="1143000"/>
            <a:ext cx="5486040" cy="3085920"/>
          </a:xfrm>
          <a:prstGeom prst="rect">
            <a:avLst/>
          </a:prstGeom>
        </p:spPr>
      </p:sp>
      <p:sp>
        <p:nvSpPr>
          <p:cNvPr id="511"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12"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B9619233-269C-4303-8D36-27394BE13CE2}"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717480" y="1162080"/>
            <a:ext cx="5574960" cy="3136680"/>
          </a:xfrm>
          <a:prstGeom prst="rect">
            <a:avLst/>
          </a:prstGeom>
        </p:spPr>
      </p:sp>
      <p:sp>
        <p:nvSpPr>
          <p:cNvPr id="580"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Here is a specialized scanning station from the Internet Archive’s outpost on the seventh floor of Robarts.  Notice the curtains around the station, ensuring a minimum of light interference; the bright light on the scanner itself; the computer screen, to check the quality of the scan; and the book cradle, holding the book half-open so as not to injure its spine.  On the seventh floor of Robarts, in the Internet Archive’s quarters, there are seven or eight such digitization stations, each in its own cocoon of drapery and with its own overhead light.</a:t>
            </a:r>
            <a:endParaRPr b="0" lang="en-US" sz="2000" spc="-1" strike="noStrike">
              <a:latin typeface="Arial"/>
            </a:endParaRPr>
          </a:p>
        </p:txBody>
      </p:sp>
      <p:sp>
        <p:nvSpPr>
          <p:cNvPr id="581"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B0FE8027-81C1-47E8-8328-844809A9DA39}"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717480" y="1162080"/>
            <a:ext cx="5574960" cy="3136680"/>
          </a:xfrm>
          <a:prstGeom prst="rect">
            <a:avLst/>
          </a:prstGeom>
        </p:spPr>
      </p:sp>
      <p:sp>
        <p:nvSpPr>
          <p:cNvPr id="583"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The scanning bed is angled, forming a book cradle that allows a book to sit partially open.  This supports fragile spines and bindings.</a:t>
            </a:r>
            <a:endParaRPr b="0" lang="en-US" sz="2000" spc="-1" strike="noStrike">
              <a:latin typeface="Arial"/>
            </a:endParaRPr>
          </a:p>
        </p:txBody>
      </p:sp>
      <p:sp>
        <p:nvSpPr>
          <p:cNvPr id="584"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3BAE31D2-7738-4C43-BAE5-ECE76F02DA3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717480" y="1162080"/>
            <a:ext cx="5574960" cy="3136680"/>
          </a:xfrm>
          <a:prstGeom prst="rect">
            <a:avLst/>
          </a:prstGeom>
        </p:spPr>
      </p:sp>
      <p:sp>
        <p:nvSpPr>
          <p:cNvPr id="586"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Colour reference sheets help calibrate the scanner, ensuring the colours it records in its images are as accurate as possible.</a:t>
            </a:r>
            <a:endParaRPr b="0" lang="en-US" sz="2000" spc="-1" strike="noStrike">
              <a:latin typeface="Arial"/>
            </a:endParaRPr>
          </a:p>
          <a:p>
            <a:pPr marL="216000" indent="-216000">
              <a:lnSpc>
                <a:spcPct val="100000"/>
              </a:lnSpc>
            </a:pPr>
            <a:br/>
            <a:endParaRPr b="0" lang="en-US" sz="2000" spc="-1" strike="noStrike">
              <a:latin typeface="Arial"/>
            </a:endParaRPr>
          </a:p>
        </p:txBody>
      </p:sp>
      <p:sp>
        <p:nvSpPr>
          <p:cNvPr id="587"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04B30E43-34F2-4923-BBD9-83701F20654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717480" y="1162080"/>
            <a:ext cx="5574960" cy="3136680"/>
          </a:xfrm>
          <a:prstGeom prst="rect">
            <a:avLst/>
          </a:prstGeom>
        </p:spPr>
      </p:sp>
      <p:sp>
        <p:nvSpPr>
          <p:cNvPr id="589"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Colour reference sheets help calibrate the scanner, ensuring the colours it records in its images are as accurate as possible.</a:t>
            </a:r>
            <a:endParaRPr b="0" lang="en-US" sz="2000" spc="-1" strike="noStrike">
              <a:latin typeface="Arial"/>
            </a:endParaRPr>
          </a:p>
          <a:p>
            <a:pPr marL="216000" indent="-216000">
              <a:lnSpc>
                <a:spcPct val="100000"/>
              </a:lnSpc>
            </a:pPr>
            <a:br/>
            <a:endParaRPr b="0" lang="en-US" sz="2000" spc="-1" strike="noStrike">
              <a:latin typeface="Arial"/>
            </a:endParaRPr>
          </a:p>
        </p:txBody>
      </p:sp>
      <p:sp>
        <p:nvSpPr>
          <p:cNvPr id="590"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34D1DB8F-7834-4323-90A0-F968E9669DE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717480" y="1162080"/>
            <a:ext cx="5574960" cy="3136680"/>
          </a:xfrm>
          <a:prstGeom prst="rect">
            <a:avLst/>
          </a:prstGeom>
        </p:spPr>
      </p:sp>
      <p:sp>
        <p:nvSpPr>
          <p:cNvPr id="592"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Not from the Internet Archive, but from Google Books, here is an example of digitization error:  the hand of a scanner operator appear in digitized Google Books.  </a:t>
            </a:r>
            <a:endParaRPr b="0" lang="en-US" sz="2000" spc="-1" strike="noStrike">
              <a:latin typeface="Arial"/>
            </a:endParaRPr>
          </a:p>
        </p:txBody>
      </p:sp>
      <p:sp>
        <p:nvSpPr>
          <p:cNvPr id="593"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4A5CA771-2D44-4800-ACC8-B4317C02B8D2}"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717480" y="1162080"/>
            <a:ext cx="5574960" cy="3136680"/>
          </a:xfrm>
          <a:prstGeom prst="rect">
            <a:avLst/>
          </a:prstGeom>
        </p:spPr>
      </p:sp>
      <p:sp>
        <p:nvSpPr>
          <p:cNvPr id="595"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96"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C25967AB-2B99-4F87-A292-CDDC5434459F}"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685800" y="1143000"/>
            <a:ext cx="5486040" cy="3085920"/>
          </a:xfrm>
          <a:prstGeom prst="rect">
            <a:avLst/>
          </a:prstGeom>
        </p:spPr>
      </p:sp>
      <p:sp>
        <p:nvSpPr>
          <p:cNvPr id="514"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15"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8B08B0D6-AA13-4CC2-90AC-656DA17EA95E}"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717480" y="1162080"/>
            <a:ext cx="5574960" cy="3136680"/>
          </a:xfrm>
          <a:prstGeom prst="rect">
            <a:avLst/>
          </a:prstGeom>
        </p:spPr>
      </p:sp>
      <p:sp>
        <p:nvSpPr>
          <p:cNvPr id="598"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99"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3E3E73D9-152F-472D-B610-DA8E650B66F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717480" y="1162080"/>
            <a:ext cx="5574960" cy="3136680"/>
          </a:xfrm>
          <a:prstGeom prst="rect">
            <a:avLst/>
          </a:prstGeom>
        </p:spPr>
      </p:sp>
      <p:sp>
        <p:nvSpPr>
          <p:cNvPr id="601"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Digital archives are not vulnerable to bookworms.  But they are fragile – more fragile – in different ways.  To illustrate this fragility, let’s consider the story of the two Doomsday Books.</a:t>
            </a:r>
            <a:endParaRPr b="0" lang="en-US" sz="2000" spc="-1" strike="noStrike">
              <a:latin typeface="Arial"/>
            </a:endParaRPr>
          </a:p>
        </p:txBody>
      </p:sp>
      <p:sp>
        <p:nvSpPr>
          <p:cNvPr id="602"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57EB1AAB-DF2E-4700-99BA-3D9820B0DD73}"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717480" y="1162080"/>
            <a:ext cx="5574960" cy="3136680"/>
          </a:xfrm>
          <a:prstGeom prst="rect">
            <a:avLst/>
          </a:prstGeom>
        </p:spPr>
      </p:sp>
      <p:sp>
        <p:nvSpPr>
          <p:cNvPr id="604"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Let me tell you the story of the two Doomsday Books.  The firsts is a Latin manuscript of the eleventh century:  for taxation purposes, William the Conqueror ordered a record made of landholders and their property in much of England and parts of Wales.  The book was finished in 1086 and it resides at The National Archives at Kew, London.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second Doomsday Book was a BBC initiative, 900 years later:  an attempt to build a “digital snapshot of the country,” a documentation of everyday life in communities around the United Kingdom. Over a million people contributed. </a:t>
            </a:r>
            <a:endParaRPr b="0" lang="en-US" sz="2000" spc="-1" strike="noStrike">
              <a:latin typeface="Arial"/>
            </a:endParaRPr>
          </a:p>
        </p:txBody>
      </p:sp>
      <p:sp>
        <p:nvSpPr>
          <p:cNvPr id="605"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E1B3C7C0-0D8B-45A3-BEFC-24CD79902702}"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717480" y="1162080"/>
            <a:ext cx="5574960" cy="3136680"/>
          </a:xfrm>
          <a:prstGeom prst="rect">
            <a:avLst/>
          </a:prstGeom>
        </p:spPr>
      </p:sp>
      <p:sp>
        <p:nvSpPr>
          <p:cNvPr id="607"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Unfortunately, as the machines became obsolete, the laser discs and the data on them became unreadable.  Until, roughly, 2011.  After efforts by academics and technologists around the world, the BBC’s own technologists, George Auckland and his Innovations Team, completed the extraction of the laser disc.  The BBC Domesday Book is now available to the world at large online.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608"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AFCE9CCE-F22F-4B40-A321-A7F1970117C1}"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717480" y="1162080"/>
            <a:ext cx="5574960" cy="3136680"/>
          </a:xfrm>
          <a:prstGeom prst="rect">
            <a:avLst/>
          </a:prstGeom>
        </p:spPr>
      </p:sp>
      <p:sp>
        <p:nvSpPr>
          <p:cNvPr id="610" name="PlaceHolder 2"/>
          <p:cNvSpPr>
            <a:spLocks noGrp="1"/>
          </p:cNvSpPr>
          <p:nvPr>
            <p:ph type="body"/>
          </p:nvPr>
        </p:nvSpPr>
        <p:spPr>
          <a:xfrm>
            <a:off x="700920" y="4473720"/>
            <a:ext cx="5608080" cy="3660120"/>
          </a:xfrm>
          <a:prstGeom prst="rect">
            <a:avLst/>
          </a:prstGeom>
        </p:spPr>
        <p:txBody>
          <a:bodyPr lIns="93240" rIns="93240" tIns="46440" bIns="46440">
            <a:noAutofit/>
          </a:bodyPr>
          <a:p>
            <a:pPr>
              <a:lnSpc>
                <a:spcPct val="100000"/>
              </a:lnSpc>
            </a:pPr>
            <a:r>
              <a:rPr b="0" lang="en-US" sz="2000" spc="-1" strike="noStrike">
                <a:latin typeface="Arial"/>
              </a:rPr>
              <a:t>What can born-digital projects do to prevent losing data to obsolescence?  Let’s take a look at another project:  U of T’s very own Dictionary of Old English.  It lives on the fourteenth floor of Robarts.  The DOE studies the earliest form of the English language, from 600 to 1150. </a:t>
            </a:r>
            <a:r>
              <a:rPr b="0" lang="en-US" sz="1200" spc="-1" strike="noStrike">
                <a:solidFill>
                  <a:srgbClr val="000000"/>
                </a:solidFill>
                <a:latin typeface="+mn-lt"/>
                <a:ea typeface="+mn-ea"/>
              </a:rPr>
              <a:t>Founded in 1970 at the </a:t>
            </a:r>
            <a:r>
              <a:rPr b="0" lang="en-US" sz="1200" spc="-1" strike="noStrike" u="sng">
                <a:solidFill>
                  <a:srgbClr val="000000"/>
                </a:solidFill>
                <a:uFillTx/>
                <a:latin typeface="+mn-lt"/>
                <a:ea typeface="+mn-ea"/>
                <a:hlinkClick r:id="rId1"/>
              </a:rPr>
              <a:t>University of Toronto</a:t>
            </a:r>
            <a:r>
              <a:rPr b="0" lang="en-US" sz="1200" spc="-1" strike="noStrike">
                <a:solidFill>
                  <a:srgbClr val="000000"/>
                </a:solidFill>
                <a:latin typeface="+mn-lt"/>
                <a:ea typeface="+mn-ea"/>
              </a:rPr>
              <a:t>, the </a:t>
            </a:r>
            <a:r>
              <a:rPr b="0" lang="en-US" sz="1200" spc="-1" strike="noStrike" u="sng">
                <a:solidFill>
                  <a:srgbClr val="000000"/>
                </a:solidFill>
                <a:uFillTx/>
                <a:latin typeface="+mn-lt"/>
                <a:ea typeface="+mn-ea"/>
                <a:hlinkClick r:id="rId2"/>
              </a:rPr>
              <a:t>Dictionary</a:t>
            </a:r>
            <a:r>
              <a:rPr b="0" lang="en-US" sz="1200" spc="-1" strike="noStrike">
                <a:solidFill>
                  <a:srgbClr val="000000"/>
                </a:solidFill>
                <a:latin typeface="+mn-lt"/>
                <a:ea typeface="+mn-ea"/>
              </a:rPr>
              <a:t> and its </a:t>
            </a:r>
            <a:r>
              <a:rPr b="0" lang="en-US" sz="1200" spc="-1" strike="noStrike" u="sng">
                <a:solidFill>
                  <a:srgbClr val="000000"/>
                </a:solidFill>
                <a:uFillTx/>
                <a:latin typeface="+mn-lt"/>
                <a:ea typeface="+mn-ea"/>
                <a:hlinkClick r:id="rId3"/>
              </a:rPr>
              <a:t>Old English corpus</a:t>
            </a:r>
            <a:r>
              <a:rPr b="0" lang="en-US" sz="1200" spc="-1" strike="noStrike" u="sng">
                <a:solidFill>
                  <a:srgbClr val="000000"/>
                </a:solidFill>
                <a:uFillTx/>
                <a:latin typeface="+mn-lt"/>
                <a:ea typeface="+mn-ea"/>
              </a:rPr>
              <a:t> </a:t>
            </a:r>
            <a:r>
              <a:rPr b="0" lang="en-US" sz="1200" spc="-1" strike="noStrike">
                <a:solidFill>
                  <a:srgbClr val="000000"/>
                </a:solidFill>
                <a:latin typeface="+mn-lt"/>
                <a:ea typeface="+mn-ea"/>
              </a:rPr>
              <a:t>predate the Internet by more than a decade.</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2000" spc="-1" strike="noStrike">
                <a:solidFill>
                  <a:srgbClr val="000000"/>
                </a:solidFill>
                <a:latin typeface="+mn-lt"/>
                <a:ea typeface="+mn-ea"/>
              </a:rPr>
              <a:t>In the early seventies, the Dictionary of Old English Project created an electronic corpus (a body of texts) that included at least one version of every known Old English text—typed on a typewriter onto Scantron sheets, because time on the mainframe computer was very expensive (Ashley Crandell Amos, "Computers and Lexicography: The Dictionary of Old English," Editing, Publishing, and Computer Technology, AMS Press, Inc., 1988).  These Scantron sheets were scanned, and so the text was digitized.  The piece you see above is from the Old English poem Beowulf:</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1200" spc="-1" strike="noStrike">
                <a:solidFill>
                  <a:srgbClr val="000000"/>
                </a:solidFill>
                <a:latin typeface="+mn-lt"/>
                <a:ea typeface="+mn-ea"/>
              </a:rPr>
              <a:t>HWÆT, WE GAR-DEna in geardagum, </a:t>
            </a:r>
            <a:br/>
            <a:r>
              <a:rPr b="0" lang="en-US" sz="1200" spc="-1" strike="noStrike">
                <a:solidFill>
                  <a:srgbClr val="000000"/>
                </a:solidFill>
                <a:latin typeface="+mn-lt"/>
                <a:ea typeface="+mn-ea"/>
              </a:rPr>
              <a:t>þeodcyninga þrym gefrunon, </a:t>
            </a:r>
            <a:br/>
            <a:r>
              <a:rPr b="0" lang="en-US" sz="1200" spc="-1" strike="noStrike">
                <a:solidFill>
                  <a:srgbClr val="000000"/>
                </a:solidFill>
                <a:latin typeface="+mn-lt"/>
                <a:ea typeface="+mn-ea"/>
              </a:rPr>
              <a:t>hu ða æþelingas ellen fremedon! </a:t>
            </a:r>
            <a:endParaRPr b="0" lang="en-US" sz="1200" spc="-1" strike="noStrike">
              <a:latin typeface="Arial"/>
            </a:endParaRPr>
          </a:p>
          <a:p>
            <a:pPr>
              <a:lnSpc>
                <a:spcPct val="100000"/>
              </a:lnSpc>
            </a:pPr>
            <a:r>
              <a:rPr b="0" lang="en-US" sz="1200" spc="-1" strike="noStrike">
                <a:solidFill>
                  <a:srgbClr val="000000"/>
                </a:solidFill>
                <a:latin typeface="+mn-lt"/>
                <a:ea typeface="+mn-ea"/>
              </a:rPr>
              <a:t>(Listen, we have heard of the Spear-danes in days of old, the kings of the people and their glory, how the princes performed deeds of courage.)</a:t>
            </a:r>
            <a:endParaRPr b="0" lang="en-US" sz="1200" spc="-1" strike="noStrike">
              <a:latin typeface="Arial"/>
            </a:endParaRPr>
          </a:p>
        </p:txBody>
      </p:sp>
      <p:sp>
        <p:nvSpPr>
          <p:cNvPr id="611"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3340962A-5F3B-4ACB-B52B-ED5942864AE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717480" y="1162080"/>
            <a:ext cx="5574960" cy="3136680"/>
          </a:xfrm>
          <a:prstGeom prst="rect">
            <a:avLst/>
          </a:prstGeom>
        </p:spPr>
      </p:sp>
      <p:sp>
        <p:nvSpPr>
          <p:cNvPr id="613"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And here is the DOE Corpus in 2016, accessible online.</a:t>
            </a:r>
            <a:endParaRPr b="0" lang="en-US" sz="2000" spc="-1" strike="noStrike">
              <a:latin typeface="Arial"/>
            </a:endParaRPr>
          </a:p>
        </p:txBody>
      </p:sp>
      <p:sp>
        <p:nvSpPr>
          <p:cNvPr id="614"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6A26448B-0D79-484A-927D-403E90155DB5}"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685800" y="1143000"/>
            <a:ext cx="5486040" cy="3085920"/>
          </a:xfrm>
          <a:prstGeom prst="rect">
            <a:avLst/>
          </a:prstGeom>
        </p:spPr>
      </p:sp>
      <p:sp>
        <p:nvSpPr>
          <p:cNvPr id="517"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18"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053F2A60-2B67-4006-ACA2-EC726F8BE868}"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717480" y="1162080"/>
            <a:ext cx="5574960" cy="3136680"/>
          </a:xfrm>
          <a:prstGeom prst="rect">
            <a:avLst/>
          </a:prstGeom>
        </p:spPr>
      </p:sp>
      <p:sp>
        <p:nvSpPr>
          <p:cNvPr id="616" name="PlaceHolder 2"/>
          <p:cNvSpPr>
            <a:spLocks noGrp="1"/>
          </p:cNvSpPr>
          <p:nvPr>
            <p:ph type="body"/>
          </p:nvPr>
        </p:nvSpPr>
        <p:spPr>
          <a:xfrm>
            <a:off x="700920" y="4473720"/>
            <a:ext cx="5608080" cy="3660120"/>
          </a:xfrm>
          <a:prstGeom prst="rect">
            <a:avLst/>
          </a:prstGeom>
        </p:spPr>
        <p:txBody>
          <a:bodyPr lIns="93240" rIns="93240" tIns="46440" bIns="46440">
            <a:noAutofit/>
          </a:bodyPr>
          <a:p>
            <a:pPr>
              <a:lnSpc>
                <a:spcPct val="100000"/>
              </a:lnSpc>
            </a:pPr>
            <a:r>
              <a:rPr b="0" lang="en-US" sz="2000" spc="-1" strike="noStrike">
                <a:latin typeface="Arial"/>
              </a:rPr>
              <a:t>Storing the data on your own machine is very risky.  If you put it in Dropbox or Google Drive, that’s better, but not perfect:  what if you or a team member deletes the data by accident? Even better if you have multiple off-site backups:  so if e.g. Dropbox has a security failure and your own computer is compromised, you can still get your data from the hard-drive at your parents’. Even better:  GitHub (which is a platform that tracks versions of your data, where you have the history of your data and can go back to earlier versions).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Arial"/>
              </a:rPr>
              <a:t>If you’re a research institution, you have some other, even safer options.  </a:t>
            </a:r>
            <a:endParaRPr b="0" lang="en-US" sz="2000" spc="-1" strike="noStrike">
              <a:latin typeface="Arial"/>
            </a:endParaRPr>
          </a:p>
          <a:p>
            <a:pPr>
              <a:lnSpc>
                <a:spcPct val="100000"/>
              </a:lnSpc>
            </a:pPr>
            <a:r>
              <a:rPr b="0" lang="en-US" sz="2000" spc="-1" strike="noStrike">
                <a:latin typeface="Arial"/>
              </a:rPr>
              <a:t>Your institutional repository is maintained by the library:  it’s a place to park your data that has sophisticated technical safeguards against data degradation.</a:t>
            </a:r>
            <a:endParaRPr b="0" lang="en-US" sz="2000" spc="-1" strike="noStrike">
              <a:latin typeface="Arial"/>
            </a:endParaRPr>
          </a:p>
          <a:p>
            <a:pPr>
              <a:lnSpc>
                <a:spcPct val="100000"/>
              </a:lnSpc>
            </a:pPr>
            <a:r>
              <a:rPr b="0" lang="en-US" sz="2000" spc="-1" strike="noStrike">
                <a:latin typeface="Arial"/>
              </a:rPr>
              <a:t>If one institutional repository is nice, more are even better.  LOCKSS is an open-source preservation system that sustains a distributed network of institutional repositories.  It’s like storing your backup hard-drive at your parents’ and having them store their hard-drive at your house.  In other words, everyone protects everyone else’s data.  LOCKSS stands for “lots of copies keep stuff safe.”  And for additional protection, there are dark archives, for disaster recovery.  These keep data secret and inaccessible until a trigger event such as a natural disaster or another kind of catastrophic data loss. </a:t>
            </a:r>
            <a:endParaRPr b="0" lang="en-US" sz="2000" spc="-1" strike="noStrike">
              <a:latin typeface="Arial"/>
            </a:endParaRPr>
          </a:p>
          <a:p>
            <a:pPr>
              <a:lnSpc>
                <a:spcPct val="100000"/>
              </a:lnSpc>
            </a:pPr>
            <a:endParaRPr b="0" lang="en-US" sz="2000" spc="-1" strike="noStrike">
              <a:latin typeface="Arial"/>
            </a:endParaRPr>
          </a:p>
        </p:txBody>
      </p:sp>
      <p:sp>
        <p:nvSpPr>
          <p:cNvPr id="617"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88BF782E-4664-469C-AE2A-F2FEBDB657B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717480" y="1162080"/>
            <a:ext cx="5574960" cy="3136680"/>
          </a:xfrm>
          <a:prstGeom prst="rect">
            <a:avLst/>
          </a:prstGeom>
        </p:spPr>
      </p:sp>
      <p:sp>
        <p:nvSpPr>
          <p:cNvPr id="619"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How long do hardware and software platforms live?  What’s their life expectancy?</a:t>
            </a:r>
            <a:endParaRPr b="0" lang="en-US" sz="2000" spc="-1" strike="noStrike">
              <a:latin typeface="Arial"/>
            </a:endParaRPr>
          </a:p>
        </p:txBody>
      </p:sp>
      <p:sp>
        <p:nvSpPr>
          <p:cNvPr id="620"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A45878C8-1C7A-4E3C-B9C2-792CC751EEF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717480" y="1162080"/>
            <a:ext cx="5574960" cy="3136680"/>
          </a:xfrm>
          <a:prstGeom prst="rect">
            <a:avLst/>
          </a:prstGeom>
        </p:spPr>
      </p:sp>
      <p:sp>
        <p:nvSpPr>
          <p:cNvPr id="622"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Suppose your data is in an obsolete, unstable platform.  What can you do?</a:t>
            </a:r>
            <a:endParaRPr b="0" lang="en-US" sz="2000" spc="-1" strike="noStrike">
              <a:latin typeface="Arial"/>
            </a:endParaRPr>
          </a:p>
        </p:txBody>
      </p:sp>
      <p:sp>
        <p:nvSpPr>
          <p:cNvPr id="623"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276D72BB-911E-421C-9329-A0736CEDA70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685800" y="1143000"/>
            <a:ext cx="5486040" cy="3085920"/>
          </a:xfrm>
          <a:prstGeom prst="rect">
            <a:avLst/>
          </a:prstGeom>
        </p:spPr>
      </p:sp>
      <p:sp>
        <p:nvSpPr>
          <p:cNvPr id="520" name="PlaceHolder 2"/>
          <p:cNvSpPr>
            <a:spLocks noGrp="1"/>
          </p:cNvSpPr>
          <p:nvPr>
            <p:ph type="body"/>
          </p:nvPr>
        </p:nvSpPr>
        <p:spPr>
          <a:xfrm>
            <a:off x="700920" y="4473720"/>
            <a:ext cx="5608080" cy="3660120"/>
          </a:xfrm>
          <a:prstGeom prst="rect">
            <a:avLst/>
          </a:prstGeom>
        </p:spPr>
        <p:txBody>
          <a:bodyPr lIns="93240" rIns="93240" tIns="46440" bIns="46440">
            <a:noAutofit/>
          </a:bodyPr>
          <a:p>
            <a:endParaRPr b="0" lang="en-US" sz="2000" spc="-1" strike="noStrike">
              <a:latin typeface="Arial"/>
            </a:endParaRPr>
          </a:p>
        </p:txBody>
      </p:sp>
      <p:sp>
        <p:nvSpPr>
          <p:cNvPr id="521"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0891ADE0-72D9-4A94-B41D-F47E71B03462}" type="slidenum">
              <a:rPr b="0" lang="en-US" sz="1200" spc="-1" strike="noStrike">
                <a:solidFill>
                  <a:srgbClr val="000000"/>
                </a:solidFill>
                <a:latin typeface="+mn-lt"/>
                <a:ea typeface="+mn-ea"/>
              </a:rPr>
              <a:t>87</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717480" y="1162080"/>
            <a:ext cx="5574960" cy="3136680"/>
          </a:xfrm>
          <a:prstGeom prst="rect">
            <a:avLst/>
          </a:prstGeom>
        </p:spPr>
      </p:sp>
      <p:sp>
        <p:nvSpPr>
          <p:cNvPr id="625"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1200" spc="-1" strike="noStrike">
                <a:solidFill>
                  <a:srgbClr val="000000"/>
                </a:solidFill>
                <a:latin typeface="+mn-lt"/>
                <a:ea typeface="+mn-ea"/>
              </a:rPr>
              <a:t>Think about the residential school system in Canada, under which about 150,000 First Nation, Inuit and Métis children were removed from their communities, forced to attend residential schools, not allowed to speak their first language, not allowed to practice native traditions.  Many were starved, beaten, sexually abused.  Two days ago, Ontario Premier Kathleen Wynne officially apologized to First Nations, Metis, and Inuit communities for the abuses of the residential school system.  Part of the Truth and Reconciliation Commission’s work has been to uncover this history.  It is not recovery.  It is not undoing of cultural genocide.  But, and I quote the National Centre for Truth and Reconciliation, “A shared vision held by those affected by Indian residential schools was to create a place of learning and dialogue where the truths of their experiences were honoured and kept safe for future generations. They wanted their families, communities and all of Canada to learn from these hard lessons so they would not be repeated.”  The Governing Circle of the archive must “ensure Indigenous control over the materials, ensure Indigenous control over the materials; provide guidance on policies, activities, ceremonies and protocols; and provide guidance on methods and sources for expanding the Centre’s holdings and resources.”  The archive does not turn back time.  But it safeguards the past and, in so doing, opens up possible futures.</a:t>
            </a:r>
            <a:endParaRPr b="0" lang="en-US" sz="1200" spc="-1" strike="noStrike">
              <a:latin typeface="Arial"/>
            </a:endParaRPr>
          </a:p>
        </p:txBody>
      </p:sp>
      <p:sp>
        <p:nvSpPr>
          <p:cNvPr id="626"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E0674BA7-9E2C-465F-966E-E2D03FEB28D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717480" y="1162080"/>
            <a:ext cx="5574960" cy="3136680"/>
          </a:xfrm>
          <a:prstGeom prst="rect">
            <a:avLst/>
          </a:prstGeom>
        </p:spPr>
      </p:sp>
      <p:sp>
        <p:nvSpPr>
          <p:cNvPr id="628" name="PlaceHolder 2"/>
          <p:cNvSpPr>
            <a:spLocks noGrp="1"/>
          </p:cNvSpPr>
          <p:nvPr>
            <p:ph type="body"/>
          </p:nvPr>
        </p:nvSpPr>
        <p:spPr>
          <a:xfrm>
            <a:off x="700920" y="4473720"/>
            <a:ext cx="5608080" cy="3660120"/>
          </a:xfrm>
          <a:prstGeom prst="rect">
            <a:avLst/>
          </a:prstGeom>
        </p:spPr>
        <p:txBody>
          <a:bodyPr lIns="93240" rIns="93240" tIns="46440" bIns="46440">
            <a:noAutofit/>
          </a:bodyPr>
          <a:p>
            <a:pPr marL="216000" indent="-216000">
              <a:lnSpc>
                <a:spcPct val="100000"/>
              </a:lnSpc>
            </a:pPr>
            <a:r>
              <a:rPr b="0" lang="en-US" sz="2000" spc="-1" strike="noStrike">
                <a:latin typeface="Arial"/>
              </a:rPr>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629" name="TextShape 3"/>
          <p:cNvSpPr txBox="1"/>
          <p:nvPr/>
        </p:nvSpPr>
        <p:spPr>
          <a:xfrm>
            <a:off x="3970800" y="8830080"/>
            <a:ext cx="3037320" cy="466200"/>
          </a:xfrm>
          <a:prstGeom prst="rect">
            <a:avLst/>
          </a:prstGeom>
          <a:noFill/>
          <a:ln>
            <a:noFill/>
          </a:ln>
        </p:spPr>
        <p:txBody>
          <a:bodyPr lIns="93240" rIns="93240" tIns="46440" bIns="46440" anchor="b">
            <a:noAutofit/>
          </a:bodyPr>
          <a:p>
            <a:pPr algn="r">
              <a:lnSpc>
                <a:spcPct val="100000"/>
              </a:lnSpc>
            </a:pPr>
            <a:fld id="{E9201674-819F-41AB-9E1B-41562A28F1A3}"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8"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0"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2"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3"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7"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9"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3"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7"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9"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2"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7"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2"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9"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1"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3"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94"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8"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00"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2"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4"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7"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8"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10"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1"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1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18"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9"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0"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1"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2"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3"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1"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3"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5"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3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4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4"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4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6"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8"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9"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0"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2"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3"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8"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60"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1"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2"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3"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4"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5"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72"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74"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76"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8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8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85"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86"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7"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89"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1"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93"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4"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9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7"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9"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01"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02"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03"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04"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05"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06"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13"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15"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17"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18"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22"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3"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24"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26"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27"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8"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2"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34"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5"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37"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8"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9"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0"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42"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3"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4"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5"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6"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7"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57"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5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6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6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6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6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6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7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7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7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7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8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86"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9"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9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9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0F2BE3D4-6E64-4C11-8F6D-3F0E80433078}" type="datetime">
              <a:rPr b="0" lang="en-US" sz="1200" spc="-1" strike="noStrike">
                <a:solidFill>
                  <a:srgbClr val="8b8b8b"/>
                </a:solidFill>
                <a:latin typeface="Calibri"/>
              </a:rPr>
              <a:t>6/13/19</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2407BEE9-8786-4F79-A3D2-032848D6AE2E}"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a:t>
            </a:r>
            <a:r>
              <a:rPr b="0" lang="en-US" sz="2800" spc="-1" strike="noStrike">
                <a:solidFill>
                  <a:srgbClr val="000000"/>
                </a:solidFill>
                <a:latin typeface="Calibri"/>
              </a:rPr>
              <a:t>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a:t>
            </a:r>
            <a:r>
              <a:rPr b="0" lang="en-US" sz="2000" spc="-1" strike="noStrike">
                <a:solidFill>
                  <a:srgbClr val="000000"/>
                </a:solidFill>
                <a:latin typeface="Calibri"/>
              </a:rPr>
              <a:t>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9880" y="457200"/>
            <a:ext cx="3931920" cy="1599840"/>
          </a:xfrm>
          <a:prstGeom prst="rect">
            <a:avLst/>
          </a:prstGeom>
        </p:spPr>
        <p:txBody>
          <a:bodyPr anchor="b">
            <a:noAutofit/>
          </a:bodyPr>
          <a:p>
            <a:pPr>
              <a:lnSpc>
                <a:spcPct val="90000"/>
              </a:lnSpc>
            </a:pPr>
            <a:r>
              <a:rPr b="0" lang="en-US" sz="3200" spc="-1" strike="noStrike">
                <a:solidFill>
                  <a:srgbClr val="000000"/>
                </a:solidFill>
                <a:latin typeface="Calibri Light"/>
              </a:rPr>
              <a:t>Click to edit Master title style</a:t>
            </a:r>
            <a:endParaRPr b="0" lang="en-US" sz="3200" spc="-1" strike="noStrike">
              <a:solidFill>
                <a:srgbClr val="000000"/>
              </a:solidFill>
              <a:latin typeface="Calibri"/>
            </a:endParaRPr>
          </a:p>
        </p:txBody>
      </p:sp>
      <p:sp>
        <p:nvSpPr>
          <p:cNvPr id="42" name="PlaceHolder 2"/>
          <p:cNvSpPr>
            <a:spLocks noGrp="1"/>
          </p:cNvSpPr>
          <p:nvPr>
            <p:ph type="body"/>
          </p:nvPr>
        </p:nvSpPr>
        <p:spPr>
          <a:xfrm>
            <a:off x="5183280" y="987480"/>
            <a:ext cx="6171840" cy="4873320"/>
          </a:xfrm>
          <a:prstGeom prst="rect">
            <a:avLst/>
          </a:prstGeom>
        </p:spPr>
        <p:txBody>
          <a:bodyPr>
            <a:noAutofit/>
          </a:bodyPr>
          <a:p>
            <a:pPr marL="228600" indent="-228240">
              <a:lnSpc>
                <a:spcPct val="90000"/>
              </a:lnSpc>
              <a:spcBef>
                <a:spcPts val="100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3" name="PlaceHolder 3"/>
          <p:cNvSpPr>
            <a:spLocks noGrp="1"/>
          </p:cNvSpPr>
          <p:nvPr>
            <p:ph type="body"/>
          </p:nvPr>
        </p:nvSpPr>
        <p:spPr>
          <a:xfrm>
            <a:off x="839880" y="2057400"/>
            <a:ext cx="3931920" cy="3811320"/>
          </a:xfrm>
          <a:prstGeom prst="rect">
            <a:avLst/>
          </a:prstGeom>
        </p:spPr>
        <p:txBody>
          <a:bodyPr>
            <a:noAutofit/>
          </a:bodyPr>
          <a:p>
            <a:pPr>
              <a:lnSpc>
                <a:spcPct val="90000"/>
              </a:lnSpc>
              <a:spcBef>
                <a:spcPts val="1001"/>
              </a:spcBef>
            </a:pPr>
            <a:r>
              <a:rPr b="0" lang="en-US" sz="1600" spc="-1" strike="noStrike">
                <a:solidFill>
                  <a:srgbClr val="000000"/>
                </a:solidFill>
                <a:latin typeface="Calibri"/>
              </a:rPr>
              <a:t>Click to edit Master text styles</a:t>
            </a:r>
            <a:endParaRPr b="0" lang="en-US" sz="1600" spc="-1" strike="noStrike">
              <a:solidFill>
                <a:srgbClr val="000000"/>
              </a:solidFill>
              <a:latin typeface="Calibri"/>
            </a:endParaRPr>
          </a:p>
        </p:txBody>
      </p:sp>
      <p:sp>
        <p:nvSpPr>
          <p:cNvPr id="44" name="PlaceHolder 4"/>
          <p:cNvSpPr>
            <a:spLocks noGrp="1"/>
          </p:cNvSpPr>
          <p:nvPr>
            <p:ph type="dt"/>
          </p:nvPr>
        </p:nvSpPr>
        <p:spPr>
          <a:xfrm>
            <a:off x="838080" y="6356520"/>
            <a:ext cx="2742840" cy="364680"/>
          </a:xfrm>
          <a:prstGeom prst="rect">
            <a:avLst/>
          </a:prstGeom>
        </p:spPr>
        <p:txBody>
          <a:bodyPr anchor="ctr">
            <a:noAutofit/>
          </a:bodyPr>
          <a:p>
            <a:pPr>
              <a:lnSpc>
                <a:spcPct val="100000"/>
              </a:lnSpc>
            </a:pPr>
            <a:fld id="{5C560868-01A9-4C37-B4B9-185EB79D90D2}" type="datetime">
              <a:rPr b="0" lang="en-US" sz="1200" spc="-1" strike="noStrike">
                <a:solidFill>
                  <a:srgbClr val="8b8b8b"/>
                </a:solidFill>
                <a:latin typeface="Calibri"/>
              </a:rPr>
              <a:t>6/13/19</a:t>
            </a:fld>
            <a:endParaRPr b="0" lang="en-US" sz="1200" spc="-1" strike="noStrike">
              <a:latin typeface="Times New Roman"/>
            </a:endParaRPr>
          </a:p>
        </p:txBody>
      </p:sp>
      <p:sp>
        <p:nvSpPr>
          <p:cNvPr id="45" name="PlaceHolder 5"/>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6" name="PlaceHolder 6"/>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4E2DE924-B3CD-4507-8CC0-D2191AB5ED64}" type="slidenum">
              <a:rPr b="0" lang="en-US" sz="1200" spc="-1" strike="noStrike">
                <a:solidFill>
                  <a:srgbClr val="8b8b8b"/>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F5F38C0D-7036-436E-9A1A-C7262309090A}" type="datetime">
              <a:rPr b="0" lang="en-US" sz="1200" spc="-1" strike="noStrike">
                <a:solidFill>
                  <a:srgbClr val="8b8b8b"/>
                </a:solidFill>
                <a:latin typeface="Calibri"/>
              </a:rPr>
              <a:t>6/13/19</a:t>
            </a:fld>
            <a:endParaRPr b="0" lang="en-US" sz="1200" spc="-1" strike="noStrike">
              <a:latin typeface="Times New Roman"/>
            </a:endParaRPr>
          </a:p>
        </p:txBody>
      </p:sp>
      <p:sp>
        <p:nvSpPr>
          <p:cNvPr id="84" name="PlaceHolder 2"/>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85"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523719E7-143C-4C56-AC52-1B78C030FF22}" type="slidenum">
              <a:rPr b="0" lang="en-US" sz="1200" spc="-1" strike="noStrike">
                <a:solidFill>
                  <a:srgbClr val="8b8b8b"/>
                </a:solidFill>
                <a:latin typeface="Calibri"/>
              </a:rPr>
              <a:t>1</a:t>
            </a:fld>
            <a:endParaRPr b="0" lang="en-US" sz="1200" spc="-1" strike="noStrike">
              <a:latin typeface="Times New Roman"/>
            </a:endParaRPr>
          </a:p>
        </p:txBody>
      </p:sp>
      <p:sp>
        <p:nvSpPr>
          <p:cNvPr id="86"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8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125" name="PlaceHolder 2"/>
          <p:cNvSpPr>
            <a:spLocks noGrp="1"/>
          </p:cNvSpPr>
          <p:nvPr>
            <p:ph type="body"/>
          </p:nvPr>
        </p:nvSpPr>
        <p:spPr>
          <a:xfrm>
            <a:off x="838080" y="1825560"/>
            <a:ext cx="518112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6" name="PlaceHolder 3"/>
          <p:cNvSpPr>
            <a:spLocks noGrp="1"/>
          </p:cNvSpPr>
          <p:nvPr>
            <p:ph type="body"/>
          </p:nvPr>
        </p:nvSpPr>
        <p:spPr>
          <a:xfrm>
            <a:off x="6172200" y="1825560"/>
            <a:ext cx="518112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7" name="PlaceHolder 4"/>
          <p:cNvSpPr>
            <a:spLocks noGrp="1"/>
          </p:cNvSpPr>
          <p:nvPr>
            <p:ph type="dt"/>
          </p:nvPr>
        </p:nvSpPr>
        <p:spPr>
          <a:xfrm>
            <a:off x="838080" y="6356520"/>
            <a:ext cx="2742840" cy="364680"/>
          </a:xfrm>
          <a:prstGeom prst="rect">
            <a:avLst/>
          </a:prstGeom>
        </p:spPr>
        <p:txBody>
          <a:bodyPr anchor="ctr">
            <a:noAutofit/>
          </a:bodyPr>
          <a:p>
            <a:pPr>
              <a:lnSpc>
                <a:spcPct val="100000"/>
              </a:lnSpc>
            </a:pPr>
            <a:fld id="{5EA73EB2-1728-483A-BF27-192E53E410CC}" type="datetime">
              <a:rPr b="0" lang="en-US" sz="1200" spc="-1" strike="noStrike">
                <a:solidFill>
                  <a:srgbClr val="8b8b8b"/>
                </a:solidFill>
                <a:latin typeface="Calibri"/>
              </a:rPr>
              <a:t>6/13/19</a:t>
            </a:fld>
            <a:endParaRPr b="0" lang="en-US" sz="1200" spc="-1" strike="noStrike">
              <a:latin typeface="Times New Roman"/>
            </a:endParaRPr>
          </a:p>
        </p:txBody>
      </p:sp>
      <p:sp>
        <p:nvSpPr>
          <p:cNvPr id="128" name="PlaceHolder 5"/>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129" name="PlaceHolder 6"/>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91969978-232D-4D37-8978-1BDB688A4DFA}" type="slidenum">
              <a:rPr b="0" lang="en-US" sz="1200" spc="-1" strike="noStrike">
                <a:solidFill>
                  <a:srgbClr val="8b8b8b"/>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167"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68"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059AE0A8-C254-47E7-944E-2AFCABF5684F}" type="datetime">
              <a:rPr b="0" lang="en-US" sz="1200" spc="-1" strike="noStrike">
                <a:solidFill>
                  <a:srgbClr val="8b8b8b"/>
                </a:solidFill>
                <a:latin typeface="Calibri"/>
              </a:rPr>
              <a:t>6/13/19</a:t>
            </a:fld>
            <a:endParaRPr b="0" lang="en-US" sz="1200" spc="-1" strike="noStrike">
              <a:latin typeface="Times New Roman"/>
            </a:endParaRPr>
          </a:p>
        </p:txBody>
      </p:sp>
      <p:sp>
        <p:nvSpPr>
          <p:cNvPr id="169"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170"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6A86C33-A8C3-4036-83D6-9ECC2FBC9017}" type="slidenum">
              <a:rPr b="0" lang="en-US" sz="1200" spc="-1" strike="noStrike">
                <a:solidFill>
                  <a:srgbClr val="8b8b8b"/>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208"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D6E64342-F669-4DC2-85B7-9BA2D152B071}" type="datetime">
              <a:rPr b="0" lang="en-US" sz="1200" spc="-1" strike="noStrike">
                <a:solidFill>
                  <a:srgbClr val="8b8b8b"/>
                </a:solidFill>
                <a:latin typeface="Calibri"/>
              </a:rPr>
              <a:t>6/13/19</a:t>
            </a:fld>
            <a:endParaRPr b="0" lang="en-US" sz="1200" spc="-1" strike="noStrike">
              <a:latin typeface="Times New Roman"/>
            </a:endParaRPr>
          </a:p>
        </p:txBody>
      </p:sp>
      <p:sp>
        <p:nvSpPr>
          <p:cNvPr id="209"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210"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80A0E77E-3EC0-4C4F-BDA1-88978B14F895}" type="slidenum">
              <a:rPr b="0" lang="en-US" sz="1200" spc="-1" strike="noStrike">
                <a:solidFill>
                  <a:srgbClr val="8b8b8b"/>
                </a:solidFill>
                <a:latin typeface="Calibri"/>
              </a:rPr>
              <a:t>1</a:t>
            </a:fld>
            <a:endParaRPr b="0" lang="en-US" sz="1200" spc="-1" strike="noStrike">
              <a:latin typeface="Times New Roman"/>
            </a:endParaRPr>
          </a:p>
        </p:txBody>
      </p:sp>
      <p:sp>
        <p:nvSpPr>
          <p:cNvPr id="211"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8" name="PlaceHolder 1"/>
          <p:cNvSpPr>
            <a:spLocks noGrp="1"/>
          </p:cNvSpPr>
          <p:nvPr>
            <p:ph type="title"/>
          </p:nvPr>
        </p:nvSpPr>
        <p:spPr>
          <a:xfrm>
            <a:off x="8398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249" name="PlaceHolder 2"/>
          <p:cNvSpPr>
            <a:spLocks noGrp="1"/>
          </p:cNvSpPr>
          <p:nvPr>
            <p:ph type="body"/>
          </p:nvPr>
        </p:nvSpPr>
        <p:spPr>
          <a:xfrm>
            <a:off x="839880" y="1681200"/>
            <a:ext cx="5157360" cy="823680"/>
          </a:xfrm>
          <a:prstGeom prst="rect">
            <a:avLst/>
          </a:prstGeom>
        </p:spPr>
        <p:txBody>
          <a:bodyPr anchor="b">
            <a:noAutofit/>
          </a:bodyPr>
          <a:p>
            <a:pPr>
              <a:lnSpc>
                <a:spcPct val="90000"/>
              </a:lnSpc>
              <a:spcBef>
                <a:spcPts val="1001"/>
              </a:spcBef>
            </a:pPr>
            <a:r>
              <a:rPr b="1" lang="en-US" sz="2400" spc="-1" strike="noStrike">
                <a:solidFill>
                  <a:srgbClr val="000000"/>
                </a:solidFill>
                <a:latin typeface="Calibri"/>
              </a:rPr>
              <a:t>Click to edit Master text styles</a:t>
            </a:r>
            <a:endParaRPr b="0" lang="en-US" sz="2400" spc="-1" strike="noStrike">
              <a:solidFill>
                <a:srgbClr val="000000"/>
              </a:solidFill>
              <a:latin typeface="Calibri"/>
            </a:endParaRPr>
          </a:p>
        </p:txBody>
      </p:sp>
      <p:sp>
        <p:nvSpPr>
          <p:cNvPr id="250" name="PlaceHolder 3"/>
          <p:cNvSpPr>
            <a:spLocks noGrp="1"/>
          </p:cNvSpPr>
          <p:nvPr>
            <p:ph type="body"/>
          </p:nvPr>
        </p:nvSpPr>
        <p:spPr>
          <a:xfrm>
            <a:off x="839880" y="2505240"/>
            <a:ext cx="5157360" cy="368424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51" name="PlaceHolder 4"/>
          <p:cNvSpPr>
            <a:spLocks noGrp="1"/>
          </p:cNvSpPr>
          <p:nvPr>
            <p:ph type="body"/>
          </p:nvPr>
        </p:nvSpPr>
        <p:spPr>
          <a:xfrm>
            <a:off x="6172200" y="1681200"/>
            <a:ext cx="5182920" cy="823680"/>
          </a:xfrm>
          <a:prstGeom prst="rect">
            <a:avLst/>
          </a:prstGeom>
        </p:spPr>
        <p:txBody>
          <a:bodyPr anchor="b">
            <a:noAutofit/>
          </a:bodyPr>
          <a:p>
            <a:pPr>
              <a:lnSpc>
                <a:spcPct val="90000"/>
              </a:lnSpc>
              <a:spcBef>
                <a:spcPts val="1001"/>
              </a:spcBef>
            </a:pPr>
            <a:r>
              <a:rPr b="1" lang="en-US" sz="2400" spc="-1" strike="noStrike">
                <a:solidFill>
                  <a:srgbClr val="000000"/>
                </a:solidFill>
                <a:latin typeface="Calibri"/>
              </a:rPr>
              <a:t>Click to edit Master text styles</a:t>
            </a:r>
            <a:endParaRPr b="0" lang="en-US" sz="2400" spc="-1" strike="noStrike">
              <a:solidFill>
                <a:srgbClr val="000000"/>
              </a:solidFill>
              <a:latin typeface="Calibri"/>
            </a:endParaRPr>
          </a:p>
        </p:txBody>
      </p:sp>
      <p:sp>
        <p:nvSpPr>
          <p:cNvPr id="252" name="PlaceHolder 5"/>
          <p:cNvSpPr>
            <a:spLocks noGrp="1"/>
          </p:cNvSpPr>
          <p:nvPr>
            <p:ph type="body"/>
          </p:nvPr>
        </p:nvSpPr>
        <p:spPr>
          <a:xfrm>
            <a:off x="6172200" y="2505240"/>
            <a:ext cx="5182920" cy="368424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53" name="PlaceHolder 6"/>
          <p:cNvSpPr>
            <a:spLocks noGrp="1"/>
          </p:cNvSpPr>
          <p:nvPr>
            <p:ph type="dt"/>
          </p:nvPr>
        </p:nvSpPr>
        <p:spPr>
          <a:xfrm>
            <a:off x="838080" y="6356520"/>
            <a:ext cx="2742840" cy="364680"/>
          </a:xfrm>
          <a:prstGeom prst="rect">
            <a:avLst/>
          </a:prstGeom>
        </p:spPr>
        <p:txBody>
          <a:bodyPr anchor="ctr">
            <a:noAutofit/>
          </a:bodyPr>
          <a:p>
            <a:pPr>
              <a:lnSpc>
                <a:spcPct val="100000"/>
              </a:lnSpc>
            </a:pPr>
            <a:fld id="{0259972F-9C6D-43CB-8CC1-71ACE227658E}" type="datetime">
              <a:rPr b="0" lang="en-US" sz="1200" spc="-1" strike="noStrike">
                <a:solidFill>
                  <a:srgbClr val="8b8b8b"/>
                </a:solidFill>
                <a:latin typeface="Calibri"/>
              </a:rPr>
              <a:t>6/13/19</a:t>
            </a:fld>
            <a:endParaRPr b="0" lang="en-US" sz="1200" spc="-1" strike="noStrike">
              <a:latin typeface="Times New Roman"/>
            </a:endParaRPr>
          </a:p>
        </p:txBody>
      </p:sp>
      <p:sp>
        <p:nvSpPr>
          <p:cNvPr id="254" name="PlaceHolder 7"/>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255" name="PlaceHolder 8"/>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46EACD55-B963-438D-8B4B-349BEBA3EC8F}" type="slidenum">
              <a:rPr b="0" lang="en-US" sz="1200" spc="-1" strike="noStrike">
                <a:solidFill>
                  <a:srgbClr val="8b8b8b"/>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4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youtu.be/EMjhNhQsqsg" TargetMode="External"/><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erikkwakkel.tumblr.com/post/52826845564/killer-bookworm-holes-like-these-are-frequently" TargetMode="External"/><Relationship Id="rId2" Type="http://schemas.openxmlformats.org/officeDocument/2006/relationships/image" Target="../media/image15.jpe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jpe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hyperlink" Target="http://guides.library.cornell.edu/c.php?g=31688&amp;p=200748" TargetMode="External"/><Relationship Id="rId3" Type="http://schemas.openxmlformats.org/officeDocument/2006/relationships/hyperlink" Target="http://guides.library.cornell.edu/c.php?g=31688&amp;p=200748" TargetMode="External"/><Relationship Id="rId4" Type="http://schemas.openxmlformats.org/officeDocument/2006/relationships/hyperlink" Target="http://guides.library.cornell.edu/c.php?g=31688&amp;p=200748" TargetMode="External"/><Relationship Id="rId5" Type="http://schemas.openxmlformats.org/officeDocument/2006/relationships/hyperlink" Target="http://guides.library.cornell.edu/c.php?g=31688&amp;p=200748" TargetMode="External"/><Relationship Id="rId6" Type="http://schemas.openxmlformats.org/officeDocument/2006/relationships/hyperlink" Target="https://storify.com/acarvin/new-story-2" TargetMode="External"/><Relationship Id="rId7" Type="http://schemas.openxmlformats.org/officeDocument/2006/relationships/hyperlink" Target="https://storify.com/acarvin/new-story-2" TargetMode="External"/><Relationship Id="rId8" Type="http://schemas.openxmlformats.org/officeDocument/2006/relationships/slideLayout" Target="../slideLayouts/slideLayout49.xml"/><Relationship Id="rId9"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5.xml"/>
</Relationships>
</file>

<file path=ppt/slides/_rels/slide3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slideLayout" Target="../slideLayouts/slideLayout13.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3.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video" Target="../media/media37.MOV"/><Relationship Id="rId2" Type="http://schemas.microsoft.com/office/2007/relationships/media" Target="../media/media37.MOV"/><Relationship Id="rId3" Type="http://schemas.openxmlformats.org/officeDocument/2006/relationships/image" Target="../media/image38.png"/><Relationship Id="rId4" Type="http://schemas.openxmlformats.org/officeDocument/2006/relationships/slideLayout" Target="../slideLayouts/slideLayout13.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65.xml"/>
</Relationships>
</file>

<file path=ppt/slides/_rels/slide5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jpeg"/><Relationship Id="rId3" Type="http://schemas.openxmlformats.org/officeDocument/2006/relationships/slideLayout" Target="../slideLayouts/slideLayout40.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4.xml.rels><?xml version="1.0" encoding="UTF-8"?>
<Relationships xmlns="http://schemas.openxmlformats.org/package/2006/relationships"><Relationship Id="rId1" Type="http://schemas.openxmlformats.org/officeDocument/2006/relationships/hyperlink" Target="https://www.ted.com/talks/william_noel_revealing_the_lost_codex_of_archimedes" TargetMode="External"/><Relationship Id="rId2" Type="http://schemas.openxmlformats.org/officeDocument/2006/relationships/hyperlink" Target="https://www.ted.com/talks/william_noel_revealing_the_lost_codex_of_archimedes" TargetMode="External"/><Relationship Id="rId3" Type="http://schemas.openxmlformats.org/officeDocument/2006/relationships/hyperlink" Target="http://archimedespalimpsest.net/Data/" TargetMode="External"/><Relationship Id="rId4" Type="http://schemas.openxmlformats.org/officeDocument/2006/relationships/hyperlink" Target="http://archimedespalimpsest.net/Data/" TargetMode="External"/><Relationship Id="rId5" Type="http://schemas.openxmlformats.org/officeDocument/2006/relationships/image" Target="../media/image46.jpeg"/><Relationship Id="rId6"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www.newsweek.com/2016/01/29/x-rays-reveal-secrets-egyptian-scrolls-papyrus-416719.html" TargetMode="External"/><Relationship Id="rId2" Type="http://schemas.openxmlformats.org/officeDocument/2006/relationships/hyperlink" Target="https://www.newsweek.com/2016/01/29/x-rays-reveal-secrets-egyptian-scrolls-papyrus-416719.html" TargetMode="External"/><Relationship Id="rId3" Type="http://schemas.openxmlformats.org/officeDocument/2006/relationships/image" Target="../media/image47.jpeg"/><Relationship Id="rId4" Type="http://schemas.openxmlformats.org/officeDocument/2006/relationships/slideLayout" Target="../slideLayouts/slideLayout13.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hyperlink" Target="https://getit.library.utoronto.ca/index.php/oneclick?ctx_ver=Z39.88-2004&amp;ctx_enc=info:ofi/enc:UTF-8&amp;rfr_id=info:sid/summon.serialssolutions.com&amp;rft_val_fmt=info:ofi/fmt:kev:mtx:journal&amp;rft.genre=proceeding&amp;rft.title=2011+19th+European+Signal+Processing+Conference&amp;rft.atitle=Spectral+imaging+for+revealing+and+preserving+world+cultural+heritage&amp;rft.au=France,+Fenella+G&amp;rft.au=Toth,+Michael+B&amp;rft.date=2011-08-01&amp;rft.pub=IEEE&amp;rft.issn=2076-1465&amp;rft.spage=1450&amp;rft.epage=1454&amp;rft.externalDocID=7069644" TargetMode="External"/><Relationship Id="rId3" Type="http://schemas.openxmlformats.org/officeDocument/2006/relationships/hyperlink" Target="https://getit.library.utoronto.ca/index.php/oneclick?ctx_ver=Z39.88-2004&amp;ctx_enc=info:ofi/enc:UTF-8&amp;rfr_id=info:sid/summon.serialssolutions.com&amp;rft_val_fmt=info:ofi/fmt:kev:mtx:journal&amp;rft.genre=proceeding&amp;rft.title=2011+19th+European+Signal+Processing+Conference&amp;rft.atitle=Spectral+imaging+for+revealing+and+preserving+world+cultural+heritage&amp;rft.au=France,+Fenella+G&amp;rft.au=Toth,+Michael+B&amp;rft.date=2011-08-01&amp;rft.pub=IEEE&amp;rft.issn=2076-1465&amp;rft.spage=1450&amp;rft.epage=1454&amp;rft.externalDocID=7069644" TargetMode="External"/><Relationship Id="rId4" Type="http://schemas.openxmlformats.org/officeDocument/2006/relationships/hyperlink" Target="https://getit.library.utoronto.ca/index.php/oneclick?ctx_ver=Z39.88-2004&amp;ctx_enc=info:ofi/enc:UTF-8&amp;rfr_id=info:sid/summon.serialssolutions.com&amp;rft_val_fmt=info:ofi/fmt:kev:mtx:journal&amp;rft.genre=proceeding&amp;rft.title=2011+19th+European+Signal+Processing+Conference&amp;rft.atitle=Spectral+imaging+for+revealing+and+preserving+world+cultural+heritage&amp;rft.au=France,+Fenella+G&amp;rft.au=Toth,+Michael+B&amp;rft.date=2011-08-01&amp;rft.pub=IEEE&amp;rft.issn=2076-1465&amp;rft.spage=1450&amp;rft.epage=1454&amp;rft.externalDocID=7069644" TargetMode="External"/><Relationship Id="rId5" Type="http://schemas.openxmlformats.org/officeDocument/2006/relationships/slideLayout" Target="../slideLayouts/slideLayout40.xml"/>
</Relationships>
</file>

<file path=ppt/slides/_rels/slide5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jpeg"/><Relationship Id="rId3" Type="http://schemas.openxmlformats.org/officeDocument/2006/relationships/slideLayout" Target="../slideLayouts/slideLayout49.xml"/>
</Relationships>
</file>

<file path=ppt/slides/_rels/slide5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slideLayout" Target="../slideLayouts/slideLayout40.xml"/><Relationship Id="rId4"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jpeg"/><Relationship Id="rId3" Type="http://schemas.openxmlformats.org/officeDocument/2006/relationships/slideLayout" Target="../slideLayouts/slideLayout73.xml"/><Relationship Id="rId4"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25.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60.png"/><Relationship Id="rId2" Type="http://schemas.microsoft.com/office/2007/relationships/hdphoto" Target="../media/hdphoto1.wdp"/><Relationship Id="rId3" Type="http://schemas.openxmlformats.org/officeDocument/2006/relationships/slideLayout" Target="../slideLayouts/slideLayout40.xml"/><Relationship Id="rId4"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hyperlink" Target="http://eiratansey.com/2017/05/16/fierce-urgencies-2017/" TargetMode="External"/><Relationship Id="rId2" Type="http://schemas.openxmlformats.org/officeDocument/2006/relationships/hyperlink" Target="http://eiratansey.com/2017/05/16/fierce-urgencies-2017/" TargetMode="External"/><Relationship Id="rId3" Type="http://schemas.openxmlformats.org/officeDocument/2006/relationships/image" Target="../media/image67.png"/><Relationship Id="rId4"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jpe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49.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40.xml"/>
</Relationships>
</file>

<file path=ppt/slides/_rels/slide8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40.xml"/>
</Relationships>
</file>

<file path=ppt/slides/_rels/slide8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1523880" y="1122480"/>
            <a:ext cx="9143640" cy="2387160"/>
          </a:xfrm>
          <a:prstGeom prst="rect">
            <a:avLst/>
          </a:prstGeom>
          <a:noFill/>
          <a:ln>
            <a:noFill/>
          </a:ln>
        </p:spPr>
        <p:txBody>
          <a:bodyPr anchor="b">
            <a:noAutofit/>
          </a:bodyPr>
          <a:p>
            <a:pPr algn="ctr">
              <a:lnSpc>
                <a:spcPct val="90000"/>
              </a:lnSpc>
            </a:pPr>
            <a:r>
              <a:rPr b="0" lang="en-US" sz="6000" spc="-1" strike="noStrike">
                <a:solidFill>
                  <a:srgbClr val="000000"/>
                </a:solidFill>
                <a:latin typeface="Calibri Light"/>
              </a:rPr>
              <a:t>Medieval Manuscripts</a:t>
            </a:r>
            <a:endParaRPr b="0" lang="en-US" sz="6000" spc="-1" strike="noStrike">
              <a:solidFill>
                <a:srgbClr val="000000"/>
              </a:solidFill>
              <a:latin typeface="Calibri"/>
            </a:endParaRPr>
          </a:p>
        </p:txBody>
      </p:sp>
      <p:sp>
        <p:nvSpPr>
          <p:cNvPr id="299" name="TextShape 2"/>
          <p:cNvSpPr txBox="1"/>
          <p:nvPr/>
        </p:nvSpPr>
        <p:spPr>
          <a:xfrm>
            <a:off x="1523880" y="3602160"/>
            <a:ext cx="9143640" cy="1655280"/>
          </a:xfrm>
          <a:prstGeom prst="rect">
            <a:avLst/>
          </a:prstGeom>
          <a:noFill/>
          <a:ln>
            <a:noFill/>
          </a:ln>
        </p:spPr>
        <p:txBody>
          <a:bodyPr>
            <a:noAutofit/>
          </a:bodyPr>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Content Placeholder 4" descr=""/>
          <p:cNvPicPr/>
          <p:nvPr/>
        </p:nvPicPr>
        <p:blipFill>
          <a:blip r:embed="rId1"/>
          <a:stretch/>
        </p:blipFill>
        <p:spPr>
          <a:xfrm rot="5400000">
            <a:off x="3039840" y="923040"/>
            <a:ext cx="6689880" cy="50173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1523880" y="1122480"/>
            <a:ext cx="9143640" cy="2387160"/>
          </a:xfrm>
          <a:prstGeom prst="rect">
            <a:avLst/>
          </a:prstGeom>
          <a:noFill/>
          <a:ln>
            <a:noFill/>
          </a:ln>
        </p:spPr>
        <p:txBody>
          <a:bodyPr anchor="b">
            <a:noAutofit/>
          </a:bodyPr>
          <a:p>
            <a:pPr algn="ctr">
              <a:lnSpc>
                <a:spcPct val="90000"/>
              </a:lnSpc>
            </a:pPr>
            <a:r>
              <a:rPr b="0" lang="en-US" sz="6000" spc="-1" strike="noStrike">
                <a:solidFill>
                  <a:srgbClr val="000000"/>
                </a:solidFill>
                <a:latin typeface="Calibri Light"/>
              </a:rPr>
              <a:t>Early Printed Books</a:t>
            </a:r>
            <a:endParaRPr b="0" lang="en-US" sz="6000" spc="-1" strike="noStrike">
              <a:solidFill>
                <a:srgbClr val="000000"/>
              </a:solidFill>
              <a:latin typeface="Calibri"/>
            </a:endParaRPr>
          </a:p>
        </p:txBody>
      </p:sp>
      <p:sp>
        <p:nvSpPr>
          <p:cNvPr id="325" name="TextShape 2"/>
          <p:cNvSpPr txBox="1"/>
          <p:nvPr/>
        </p:nvSpPr>
        <p:spPr>
          <a:xfrm>
            <a:off x="1523880" y="3602160"/>
            <a:ext cx="9143640" cy="1655280"/>
          </a:xfrm>
          <a:prstGeom prst="rect">
            <a:avLst/>
          </a:prstGeom>
          <a:noFill/>
          <a:ln>
            <a:noFill/>
          </a:ln>
        </p:spPr>
        <p:txBody>
          <a:bodyPr>
            <a:noAutofit/>
          </a:bodyPr>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1523880" y="1122480"/>
            <a:ext cx="9143640" cy="2387160"/>
          </a:xfrm>
          <a:prstGeom prst="rect">
            <a:avLst/>
          </a:prstGeom>
          <a:noFill/>
          <a:ln>
            <a:noFill/>
          </a:ln>
        </p:spPr>
        <p:txBody>
          <a:bodyPr anchor="b">
            <a:noAutofit/>
          </a:bodyPr>
          <a:p>
            <a:endParaRPr b="0" lang="en-US" sz="1800" spc="-1" strike="noStrike">
              <a:solidFill>
                <a:srgbClr val="000000"/>
              </a:solidFill>
              <a:latin typeface="Calibri"/>
            </a:endParaRPr>
          </a:p>
        </p:txBody>
      </p:sp>
      <p:sp>
        <p:nvSpPr>
          <p:cNvPr id="327" name="TextShape 2"/>
          <p:cNvSpPr txBox="1"/>
          <p:nvPr/>
        </p:nvSpPr>
        <p:spPr>
          <a:xfrm>
            <a:off x="1523880" y="3602160"/>
            <a:ext cx="9143640" cy="1655280"/>
          </a:xfrm>
          <a:prstGeom prst="rect">
            <a:avLst/>
          </a:prstGeom>
          <a:noFill/>
          <a:ln>
            <a:noFill/>
          </a:ln>
        </p:spPr>
        <p:txBody>
          <a:bodyPr>
            <a:noAutofit/>
          </a:bodyPr>
          <a:p>
            <a:pPr algn="ctr"/>
            <a:endParaRPr b="0" lang="en-US" sz="3200" spc="-1" strike="noStrike">
              <a:latin typeface="Arial"/>
            </a:endParaRPr>
          </a:p>
        </p:txBody>
      </p:sp>
      <p:pic>
        <p:nvPicPr>
          <p:cNvPr id="328" name="Picture 3" descr=""/>
          <p:cNvPicPr/>
          <p:nvPr/>
        </p:nvPicPr>
        <p:blipFill>
          <a:blip r:embed="rId1"/>
          <a:stretch/>
        </p:blipFill>
        <p:spPr>
          <a:xfrm>
            <a:off x="1523880" y="0"/>
            <a:ext cx="9143640" cy="68576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Picture 1" descr=""/>
          <p:cNvPicPr/>
          <p:nvPr/>
        </p:nvPicPr>
        <p:blipFill>
          <a:blip r:embed="rId1"/>
          <a:srcRect l="0" t="0" r="0" b="10067"/>
          <a:stretch/>
        </p:blipFill>
        <p:spPr>
          <a:xfrm>
            <a:off x="6174000" y="335880"/>
            <a:ext cx="5143320" cy="6167160"/>
          </a:xfrm>
          <a:prstGeom prst="rect">
            <a:avLst/>
          </a:prstGeom>
          <a:ln>
            <a:noFill/>
          </a:ln>
        </p:spPr>
      </p:pic>
      <p:sp>
        <p:nvSpPr>
          <p:cNvPr id="330" name="CustomShape 1"/>
          <p:cNvSpPr/>
          <p:nvPr/>
        </p:nvSpPr>
        <p:spPr>
          <a:xfrm>
            <a:off x="839880" y="876960"/>
            <a:ext cx="4581000" cy="1492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a:t>
            </a:r>
            <a:r>
              <a:rPr b="0" lang="en-US" sz="2800" spc="-1" strike="noStrike">
                <a:solidFill>
                  <a:srgbClr val="000000"/>
                </a:solidFill>
                <a:latin typeface="Calibri"/>
              </a:rPr>
              <a:t>Wicked” Bible. Thomas Fisher Rare Books Library.</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1800" spc="-1" strike="noStrike">
                <a:solidFill>
                  <a:srgbClr val="000000"/>
                </a:solidFill>
                <a:latin typeface="Calibri"/>
              </a:rPr>
              <a:t>(AB)</a:t>
            </a:r>
            <a:endParaRPr b="0" lang="en-US" sz="1800" spc="-1" strike="noStrike">
              <a:latin typeface="Arial"/>
            </a:endParaRPr>
          </a:p>
        </p:txBody>
      </p:sp>
      <p:pic>
        <p:nvPicPr>
          <p:cNvPr id="331" name="Picture 7" descr=""/>
          <p:cNvPicPr/>
          <p:nvPr/>
        </p:nvPicPr>
        <p:blipFill>
          <a:blip r:embed="rId2"/>
          <a:srcRect l="18629" t="0" r="0" b="0"/>
          <a:stretch/>
        </p:blipFill>
        <p:spPr>
          <a:xfrm>
            <a:off x="240840" y="2634480"/>
            <a:ext cx="5889960" cy="2900520"/>
          </a:xfrm>
          <a:prstGeom prst="rect">
            <a:avLst/>
          </a:prstGeom>
          <a:ln>
            <a:noFill/>
          </a:ln>
        </p:spPr>
      </p:pic>
      <p:sp>
        <p:nvSpPr>
          <p:cNvPr id="332" name="CustomShape 2"/>
          <p:cNvSpPr/>
          <p:nvPr/>
        </p:nvSpPr>
        <p:spPr>
          <a:xfrm flipH="1" flipV="1">
            <a:off x="4215600" y="3732120"/>
            <a:ext cx="3304080" cy="1464480"/>
          </a:xfrm>
          <a:custGeom>
            <a:avLst/>
            <a:gdLst/>
            <a:ahLst/>
            <a:rect l="l" t="t" r="r" b="b"/>
            <a:pathLst>
              <a:path w="21600" h="21600">
                <a:moveTo>
                  <a:pt x="0" y="0"/>
                </a:moveTo>
                <a:lnTo>
                  <a:pt x="21600" y="21600"/>
                </a:lnTo>
              </a:path>
            </a:pathLst>
          </a:custGeom>
          <a:noFill/>
          <a:ln w="76320">
            <a:solidFill>
              <a:srgbClr val="00b0f0"/>
            </a:solidFill>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EMjhNhQsqsg" descr=""/>
          <p:cNvPicPr/>
          <p:nvPr/>
        </p:nvPicPr>
        <p:blipFill>
          <a:blip r:embed="rId1"/>
          <a:stretch/>
        </p:blipFill>
        <p:spPr>
          <a:xfrm>
            <a:off x="3439800" y="1174320"/>
            <a:ext cx="4571640" cy="2571480"/>
          </a:xfrm>
          <a:prstGeom prst="rect">
            <a:avLst/>
          </a:prstGeom>
          <a:ln>
            <a:noFill/>
          </a:ln>
        </p:spPr>
      </p:pic>
      <p:sp>
        <p:nvSpPr>
          <p:cNvPr id="334" name="CustomShape 1"/>
          <p:cNvSpPr/>
          <p:nvPr/>
        </p:nvSpPr>
        <p:spPr>
          <a:xfrm>
            <a:off x="4535280" y="3244320"/>
            <a:ext cx="31208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https://youtu.be/EMjhNhQsqsg</a:t>
            </a:r>
            <a:endParaRPr b="0" lang="en-US" sz="1800" spc="-1" strike="noStrike">
              <a:latin typeface="Arial"/>
            </a:endParaRPr>
          </a:p>
        </p:txBody>
      </p:sp>
      <p:sp>
        <p:nvSpPr>
          <p:cNvPr id="335" name="CustomShape 2"/>
          <p:cNvSpPr/>
          <p:nvPr/>
        </p:nvSpPr>
        <p:spPr>
          <a:xfrm>
            <a:off x="2721600" y="4365000"/>
            <a:ext cx="6258960" cy="456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400" spc="-1" strike="noStrike" u="sng">
                <a:solidFill>
                  <a:srgbClr val="0563c1"/>
                </a:solidFill>
                <a:uFillTx/>
                <a:latin typeface="Calibri"/>
                <a:hlinkClick r:id="rId2"/>
              </a:rPr>
              <a:t>https://youtu.be/EMjhNhQsqsg</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1523880" y="1122480"/>
            <a:ext cx="9143640" cy="2387160"/>
          </a:xfrm>
          <a:prstGeom prst="rect">
            <a:avLst/>
          </a:prstGeom>
          <a:noFill/>
          <a:ln>
            <a:noFill/>
          </a:ln>
        </p:spPr>
        <p:txBody>
          <a:bodyPr anchor="b">
            <a:noAutofit/>
          </a:bodyPr>
          <a:p>
            <a:pPr algn="ctr">
              <a:lnSpc>
                <a:spcPct val="90000"/>
              </a:lnSpc>
            </a:pPr>
            <a:r>
              <a:rPr b="0" lang="en-US" sz="6000" spc="-1" strike="noStrike">
                <a:solidFill>
                  <a:srgbClr val="000000"/>
                </a:solidFill>
                <a:latin typeface="Calibri Light"/>
              </a:rPr>
              <a:t>Making &amp; Sustaining </a:t>
            </a:r>
            <a:br/>
            <a:r>
              <a:rPr b="0" lang="en-US" sz="6000" spc="-1" strike="noStrike">
                <a:solidFill>
                  <a:srgbClr val="000000"/>
                </a:solidFill>
                <a:latin typeface="Calibri Light"/>
              </a:rPr>
              <a:t>Digital Archives</a:t>
            </a:r>
            <a:endParaRPr b="0" lang="en-US" sz="6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Overview</a:t>
            </a:r>
            <a:endParaRPr b="0" lang="en-US" sz="4400" spc="-1" strike="noStrike">
              <a:solidFill>
                <a:srgbClr val="000000"/>
              </a:solidFill>
              <a:latin typeface="Calibri"/>
            </a:endParaRPr>
          </a:p>
        </p:txBody>
      </p:sp>
      <p:sp>
        <p:nvSpPr>
          <p:cNvPr id="338"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Old English Riddles (Exeter Book 47)</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Making Digital Archives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Using &amp; Sustaining Digital Archives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2011680" y="1005840"/>
            <a:ext cx="8838720" cy="4814280"/>
          </a:xfrm>
          <a:prstGeom prst="rect">
            <a:avLst/>
          </a:prstGeom>
          <a:noFill/>
          <a:ln>
            <a:noFill/>
          </a:ln>
        </p:spPr>
        <p:txBody>
          <a:bodyPr>
            <a:normAutofit fontScale="97000"/>
          </a:bodyPr>
          <a:p>
            <a:pPr>
              <a:lnSpc>
                <a:spcPct val="90000"/>
              </a:lnSpc>
              <a:spcBef>
                <a:spcPts val="1001"/>
              </a:spcBef>
            </a:pPr>
            <a:r>
              <a:rPr b="0" lang="en-US" sz="2800" spc="-1" strike="noStrike">
                <a:solidFill>
                  <a:srgbClr val="000000"/>
                </a:solidFill>
                <a:latin typeface="Palatino Linotype"/>
              </a:rPr>
              <a:t>Moððe word fræt.      Me þæt þuhte</a:t>
            </a:r>
            <a:br/>
            <a:r>
              <a:rPr b="0" lang="en-US" sz="2800" spc="-1" strike="noStrike">
                <a:solidFill>
                  <a:srgbClr val="000000"/>
                </a:solidFill>
                <a:latin typeface="Palatino Linotype"/>
              </a:rPr>
              <a:t>wrætlicu wyrd,     þa ic þæt wundor gefrægn,</a:t>
            </a:r>
            <a:br/>
            <a:r>
              <a:rPr b="0" lang="en-US" sz="2800" spc="-1" strike="noStrike">
                <a:solidFill>
                  <a:srgbClr val="000000"/>
                </a:solidFill>
                <a:latin typeface="Palatino Linotype"/>
              </a:rPr>
              <a:t>þæt se wyrm forswealg     wera gied sumes,</a:t>
            </a:r>
            <a:br/>
            <a:r>
              <a:rPr b="0" lang="en-US" sz="2800" spc="-1" strike="noStrike">
                <a:solidFill>
                  <a:srgbClr val="000000"/>
                </a:solidFill>
                <a:latin typeface="Palatino Linotype"/>
              </a:rPr>
              <a:t>þeof in þystro,     þrymfæstne cwide</a:t>
            </a:r>
            <a:br/>
            <a:r>
              <a:rPr b="0" lang="en-US" sz="2800" spc="-1" strike="noStrike">
                <a:solidFill>
                  <a:srgbClr val="000000"/>
                </a:solidFill>
                <a:latin typeface="Palatino Linotype"/>
              </a:rPr>
              <a:t>ond þæs strangan staþol.    Stælgiest ne wæs</a:t>
            </a:r>
            <a:br/>
            <a:r>
              <a:rPr b="0" lang="en-US" sz="2800" spc="-1" strike="noStrike">
                <a:solidFill>
                  <a:srgbClr val="000000"/>
                </a:solidFill>
                <a:latin typeface="Palatino Linotype"/>
              </a:rPr>
              <a:t>wihte þy gleawra,    þe he þam wordum swealg.</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Palatino Linotype"/>
              </a:rPr>
              <a:t> </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Palatino Linotype"/>
              </a:rPr>
              <a:t>A moth ate words. That seemed to me</a:t>
            </a:r>
            <a:br/>
            <a:r>
              <a:rPr b="0" lang="en-US" sz="2800" spc="-1" strike="noStrike">
                <a:solidFill>
                  <a:srgbClr val="000000"/>
                </a:solidFill>
                <a:latin typeface="Palatino Linotype"/>
              </a:rPr>
              <a:t>a marvellous happening, when I heard about that wonder,</a:t>
            </a:r>
            <a:br/>
            <a:r>
              <a:rPr b="0" lang="en-US" sz="2800" spc="-1" strike="noStrike">
                <a:solidFill>
                  <a:srgbClr val="000000"/>
                </a:solidFill>
                <a:latin typeface="Palatino Linotype"/>
              </a:rPr>
              <a:t>that the worm swallowed up a certain man’s song,</a:t>
            </a:r>
            <a:br/>
            <a:r>
              <a:rPr b="0" lang="en-US" sz="2800" spc="-1" strike="noStrike">
                <a:solidFill>
                  <a:srgbClr val="000000"/>
                </a:solidFill>
                <a:latin typeface="Palatino Linotype"/>
              </a:rPr>
              <a:t>the thief in darkness, a glory-fast speech</a:t>
            </a:r>
            <a:br/>
            <a:r>
              <a:rPr b="0" lang="en-US" sz="2800" spc="-1" strike="noStrike">
                <a:solidFill>
                  <a:srgbClr val="000000"/>
                </a:solidFill>
                <a:latin typeface="Palatino Linotype"/>
              </a:rPr>
              <a:t>and its strong foundation. The stealing guest was not</a:t>
            </a:r>
            <a:br/>
            <a:r>
              <a:rPr b="0" lang="en-US" sz="2800" spc="-1" strike="noStrike">
                <a:solidFill>
                  <a:srgbClr val="000000"/>
                </a:solidFill>
                <a:latin typeface="Palatino Linotype"/>
              </a:rPr>
              <a:t>at all the wiser, for those words he swallowed.</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839880" y="457200"/>
            <a:ext cx="35305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Bookworm Damage</a:t>
            </a:r>
            <a:endParaRPr b="0" lang="en-US" sz="3200" spc="-1" strike="noStrike">
              <a:solidFill>
                <a:srgbClr val="000000"/>
              </a:solidFill>
              <a:latin typeface="Calibri"/>
            </a:endParaRPr>
          </a:p>
        </p:txBody>
      </p:sp>
      <p:sp>
        <p:nvSpPr>
          <p:cNvPr id="341" name="TextShape 2"/>
          <p:cNvSpPr txBox="1"/>
          <p:nvPr/>
        </p:nvSpPr>
        <p:spPr>
          <a:xfrm>
            <a:off x="839880" y="2057400"/>
            <a:ext cx="3045960" cy="3811320"/>
          </a:xfrm>
          <a:prstGeom prst="rect">
            <a:avLst/>
          </a:prstGeom>
          <a:noFill/>
          <a:ln>
            <a:noFill/>
          </a:ln>
        </p:spPr>
        <p:txBody>
          <a:bodyPr>
            <a:normAutofit/>
          </a:bodyPr>
          <a:p>
            <a:pPr>
              <a:lnSpc>
                <a:spcPct val="90000"/>
              </a:lnSpc>
              <a:spcBef>
                <a:spcPts val="1001"/>
              </a:spcBef>
            </a:pPr>
            <a:r>
              <a:rPr b="0" lang="en-US" sz="1800" spc="-1" strike="noStrike">
                <a:solidFill>
                  <a:srgbClr val="000000"/>
                </a:solidFill>
                <a:latin typeface="Calibri"/>
              </a:rPr>
              <a:t>Eric Kwakkel, “</a:t>
            </a:r>
            <a:r>
              <a:rPr b="0" lang="en-US" sz="1800" spc="-1" strike="noStrike" u="sng">
                <a:solidFill>
                  <a:srgbClr val="0563c1"/>
                </a:solidFill>
                <a:uFillTx/>
                <a:latin typeface="Calibri"/>
                <a:hlinkClick r:id="rId1"/>
              </a:rPr>
              <a:t>Killer bookworm holes</a:t>
            </a:r>
            <a:r>
              <a:rPr b="0" lang="en-US" sz="1800" spc="-1" strike="noStrike">
                <a:solidFill>
                  <a:srgbClr val="000000"/>
                </a:solidFill>
                <a:latin typeface="Calibri"/>
              </a:rPr>
              <a:t>”; Image:  15th-century manuscript in Dubrovnik archives, photographed by Emir O Filipovic (@EmirOFilipovic).</a:t>
            </a:r>
            <a:endParaRPr b="0" lang="en-US" sz="1800" spc="-1" strike="noStrike">
              <a:solidFill>
                <a:srgbClr val="000000"/>
              </a:solidFill>
              <a:latin typeface="Calibri"/>
            </a:endParaRPr>
          </a:p>
        </p:txBody>
      </p:sp>
      <p:pic>
        <p:nvPicPr>
          <p:cNvPr id="342" name="Picture 2" descr=""/>
          <p:cNvPicPr/>
          <p:nvPr/>
        </p:nvPicPr>
        <p:blipFill>
          <a:blip r:embed="rId2"/>
          <a:stretch/>
        </p:blipFill>
        <p:spPr>
          <a:xfrm>
            <a:off x="4773960" y="923400"/>
            <a:ext cx="6851520" cy="51386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Content Placeholder 7" descr=""/>
          <p:cNvPicPr/>
          <p:nvPr/>
        </p:nvPicPr>
        <p:blipFill>
          <a:blip r:embed="rId1"/>
          <a:stretch/>
        </p:blipFill>
        <p:spPr>
          <a:xfrm>
            <a:off x="641160" y="1111320"/>
            <a:ext cx="10903320" cy="42382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The Exeter Book Riddles</a:t>
            </a:r>
            <a:endParaRPr b="0" lang="en-US" sz="3200" spc="-1" strike="noStrike">
              <a:solidFill>
                <a:srgbClr val="000000"/>
              </a:solidFill>
              <a:latin typeface="Calibri"/>
            </a:endParaRPr>
          </a:p>
        </p:txBody>
      </p:sp>
      <p:sp>
        <p:nvSpPr>
          <p:cNvPr id="301" name="TextShape 2"/>
          <p:cNvSpPr txBox="1"/>
          <p:nvPr/>
        </p:nvSpPr>
        <p:spPr>
          <a:xfrm>
            <a:off x="839880" y="2057400"/>
            <a:ext cx="3931920" cy="3811320"/>
          </a:xfrm>
          <a:prstGeom prst="rect">
            <a:avLst/>
          </a:prstGeom>
          <a:noFill/>
          <a:ln>
            <a:noFill/>
          </a:ln>
        </p:spPr>
        <p:txBody>
          <a:bodyPr>
            <a:noAutofit/>
          </a:bodyPr>
          <a:p>
            <a:pPr>
              <a:lnSpc>
                <a:spcPct val="90000"/>
              </a:lnSpc>
              <a:spcBef>
                <a:spcPts val="1001"/>
              </a:spcBef>
            </a:pPr>
            <a:r>
              <a:rPr b="0" lang="en-US" sz="2400" spc="-1" strike="noStrike">
                <a:solidFill>
                  <a:srgbClr val="000000"/>
                </a:solidFill>
                <a:latin typeface="Calibri"/>
              </a:rPr>
              <a:t>Old English poetry (10</a:t>
            </a:r>
            <a:r>
              <a:rPr b="0" lang="en-US" sz="2400" spc="-1" strike="noStrike" baseline="30000">
                <a:solidFill>
                  <a:srgbClr val="000000"/>
                </a:solidFill>
                <a:latin typeface="Calibri"/>
              </a:rPr>
              <a:t>th</a:t>
            </a:r>
            <a:r>
              <a:rPr b="0" lang="en-US" sz="2400" spc="-1" strike="noStrike">
                <a:solidFill>
                  <a:srgbClr val="000000"/>
                </a:solidFill>
                <a:latin typeface="Calibri"/>
              </a:rPr>
              <a:t> c. manuscript):  Cathedral Library, Exeter MS. 3501.</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pic>
        <p:nvPicPr>
          <p:cNvPr id="302" name="Picture 2" descr=""/>
          <p:cNvPicPr/>
          <p:nvPr/>
        </p:nvPicPr>
        <p:blipFill>
          <a:blip r:embed="rId1"/>
          <a:stretch/>
        </p:blipFill>
        <p:spPr>
          <a:xfrm>
            <a:off x="5183280" y="1147320"/>
            <a:ext cx="6171840" cy="455364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Making Parchment</a:t>
            </a:r>
            <a:endParaRPr b="0" lang="en-US" sz="3200" spc="-1" strike="noStrike">
              <a:solidFill>
                <a:srgbClr val="000000"/>
              </a:solidFill>
              <a:latin typeface="Calibri"/>
            </a:endParaRPr>
          </a:p>
        </p:txBody>
      </p:sp>
      <p:pic>
        <p:nvPicPr>
          <p:cNvPr id="345" name="Content Placeholder 3" descr=""/>
          <p:cNvPicPr/>
          <p:nvPr/>
        </p:nvPicPr>
        <p:blipFill>
          <a:blip r:embed="rId1"/>
          <a:stretch/>
        </p:blipFill>
        <p:spPr>
          <a:xfrm>
            <a:off x="6337800" y="406440"/>
            <a:ext cx="3673800" cy="5585760"/>
          </a:xfrm>
          <a:prstGeom prst="rect">
            <a:avLst/>
          </a:prstGeom>
          <a:ln>
            <a:noFill/>
          </a:ln>
        </p:spPr>
      </p:pic>
      <p:sp>
        <p:nvSpPr>
          <p:cNvPr id="346" name="TextShape 2"/>
          <p:cNvSpPr txBox="1"/>
          <p:nvPr/>
        </p:nvSpPr>
        <p:spPr>
          <a:xfrm>
            <a:off x="839880" y="2057400"/>
            <a:ext cx="3931920" cy="3811320"/>
          </a:xfrm>
          <a:prstGeom prst="rect">
            <a:avLst/>
          </a:prstGeom>
          <a:noFill/>
          <a:ln>
            <a:noFill/>
          </a:ln>
        </p:spPr>
        <p:txBody>
          <a:bodyPr>
            <a:normAutofit fontScale="94000"/>
          </a:bodyPr>
          <a:p>
            <a:pPr>
              <a:lnSpc>
                <a:spcPct val="90000"/>
              </a:lnSpc>
              <a:spcBef>
                <a:spcPts val="1001"/>
              </a:spcBef>
            </a:pPr>
            <a:r>
              <a:rPr b="0" lang="en-US" sz="1900" spc="-1" strike="noStrike">
                <a:solidFill>
                  <a:srgbClr val="000000"/>
                </a:solidFill>
                <a:latin typeface="Calibri"/>
              </a:rPr>
              <a:t>Parchment = stretched and processed animal skin (goat, sheep, calf, cow)</a:t>
            </a:r>
            <a:endParaRPr b="0" lang="en-US" sz="1900" spc="-1" strike="noStrike">
              <a:solidFill>
                <a:srgbClr val="000000"/>
              </a:solidFill>
              <a:latin typeface="Calibri"/>
            </a:endParaRPr>
          </a:p>
          <a:p>
            <a:pPr>
              <a:lnSpc>
                <a:spcPct val="90000"/>
              </a:lnSpc>
              <a:spcBef>
                <a:spcPts val="1001"/>
              </a:spcBef>
            </a:pPr>
            <a:r>
              <a:rPr b="0" lang="en-US" sz="1800" spc="-1" strike="noStrike">
                <a:solidFill>
                  <a:srgbClr val="000000"/>
                </a:solidFill>
                <a:latin typeface="Calibri"/>
              </a:rPr>
              <a:t>(but see also:  anthropodermic bibliopegy)</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r>
              <a:rPr b="0" lang="en-US" sz="1600" spc="-1" strike="noStrike">
                <a:solidFill>
                  <a:srgbClr val="000000"/>
                </a:solidFill>
                <a:latin typeface="Calibri"/>
              </a:rPr>
              <a:t>Domestic sheep.  Public Domain, https://commons.wikimedia.org/w/index.php?curid=16818.</a:t>
            </a:r>
            <a:endParaRPr b="0" lang="en-US" sz="1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Making Parchment</a:t>
            </a:r>
            <a:endParaRPr b="0" lang="en-US" sz="3200" spc="-1" strike="noStrike">
              <a:solidFill>
                <a:srgbClr val="000000"/>
              </a:solidFill>
              <a:latin typeface="Calibri"/>
            </a:endParaRPr>
          </a:p>
        </p:txBody>
      </p:sp>
      <p:sp>
        <p:nvSpPr>
          <p:cNvPr id="348" name="TextShape 2"/>
          <p:cNvSpPr txBox="1"/>
          <p:nvPr/>
        </p:nvSpPr>
        <p:spPr>
          <a:xfrm>
            <a:off x="839880" y="2057400"/>
            <a:ext cx="3931920" cy="3811320"/>
          </a:xfrm>
          <a:prstGeom prst="rect">
            <a:avLst/>
          </a:prstGeom>
          <a:noFill/>
          <a:ln>
            <a:noFill/>
          </a:ln>
        </p:spPr>
        <p:txBody>
          <a:bodyPr>
            <a:normAutofit/>
          </a:bodyPr>
          <a:p>
            <a:pPr marL="285840" indent="-285480">
              <a:lnSpc>
                <a:spcPct val="90000"/>
              </a:lnSpc>
              <a:spcBef>
                <a:spcPts val="1001"/>
              </a:spcBef>
              <a:buClr>
                <a:srgbClr val="000000"/>
              </a:buClr>
              <a:buFont typeface="Arial"/>
              <a:buChar char="-"/>
            </a:pPr>
            <a:r>
              <a:rPr b="0" lang="en-US" sz="1800" spc="-1" strike="noStrike">
                <a:solidFill>
                  <a:srgbClr val="000000"/>
                </a:solidFill>
                <a:latin typeface="Calibri"/>
              </a:rPr>
              <a:t>Skin is soaked in lime solution to loosen animal hair</a:t>
            </a:r>
            <a:endParaRPr b="0" lang="en-US" sz="1800" spc="-1" strike="noStrike">
              <a:solidFill>
                <a:srgbClr val="000000"/>
              </a:solidFill>
              <a:latin typeface="Calibri"/>
            </a:endParaRPr>
          </a:p>
          <a:p>
            <a:pPr marL="285840" indent="-285480">
              <a:lnSpc>
                <a:spcPct val="90000"/>
              </a:lnSpc>
              <a:spcBef>
                <a:spcPts val="1001"/>
              </a:spcBef>
              <a:buClr>
                <a:srgbClr val="000000"/>
              </a:buClr>
              <a:buFont typeface="Arial"/>
              <a:buChar char="-"/>
            </a:pPr>
            <a:r>
              <a:rPr b="0" lang="en-US" sz="1800" spc="-1" strike="noStrike">
                <a:solidFill>
                  <a:srgbClr val="000000"/>
                </a:solidFill>
                <a:latin typeface="Calibri"/>
              </a:rPr>
              <a:t>Animal hair removed with curved knife</a:t>
            </a:r>
            <a:endParaRPr b="0" lang="en-US" sz="1800" spc="-1" strike="noStrike">
              <a:solidFill>
                <a:srgbClr val="000000"/>
              </a:solidFill>
              <a:latin typeface="Calibri"/>
            </a:endParaRPr>
          </a:p>
          <a:p>
            <a:pPr marL="285840" indent="-285480">
              <a:lnSpc>
                <a:spcPct val="90000"/>
              </a:lnSpc>
              <a:spcBef>
                <a:spcPts val="1001"/>
              </a:spcBef>
              <a:buClr>
                <a:srgbClr val="000000"/>
              </a:buClr>
              <a:buFont typeface="Arial"/>
              <a:buChar char="-"/>
            </a:pPr>
            <a:r>
              <a:rPr b="0" lang="en-US" sz="1800" spc="-1" strike="noStrike">
                <a:solidFill>
                  <a:srgbClr val="000000"/>
                </a:solidFill>
                <a:latin typeface="Calibri"/>
              </a:rPr>
              <a:t>Skin wetted and stretched on special rack</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r>
              <a:rPr b="0" lang="en-US" sz="1800" spc="-1" strike="noStrike">
                <a:solidFill>
                  <a:srgbClr val="000000"/>
                </a:solidFill>
                <a:latin typeface="Calibri"/>
              </a:rPr>
              <a:t>Pictured:  Skin of a stillborn goat on a stretcher.  Modern parchment making.  J. Paul Getty Museum (https://www.getty.edu/art/exhibitions/making/zoom_parchment.html)</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p:txBody>
      </p:sp>
      <p:pic>
        <p:nvPicPr>
          <p:cNvPr id="349" name="Picture 2" descr=""/>
          <p:cNvPicPr/>
          <p:nvPr/>
        </p:nvPicPr>
        <p:blipFill>
          <a:blip r:embed="rId1"/>
          <a:stretch/>
        </p:blipFill>
        <p:spPr>
          <a:xfrm>
            <a:off x="6404040" y="845280"/>
            <a:ext cx="3920760" cy="50187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Writing</a:t>
            </a:r>
            <a:endParaRPr b="0" lang="en-US" sz="3200" spc="-1" strike="noStrike">
              <a:solidFill>
                <a:srgbClr val="000000"/>
              </a:solidFill>
              <a:latin typeface="Calibri"/>
            </a:endParaRPr>
          </a:p>
        </p:txBody>
      </p:sp>
      <p:sp>
        <p:nvSpPr>
          <p:cNvPr id="351" name="TextShape 2"/>
          <p:cNvSpPr txBox="1"/>
          <p:nvPr/>
        </p:nvSpPr>
        <p:spPr>
          <a:xfrm>
            <a:off x="839880" y="2057400"/>
            <a:ext cx="3931920" cy="3811320"/>
          </a:xfrm>
          <a:prstGeom prst="rect">
            <a:avLst/>
          </a:prstGeom>
          <a:noFill/>
          <a:ln>
            <a:noFill/>
          </a:ln>
        </p:spPr>
        <p:txBody>
          <a:bodyPr>
            <a:noAutofit/>
          </a:bodyPr>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1600" spc="-1" strike="noStrike">
                <a:solidFill>
                  <a:srgbClr val="000000"/>
                </a:solidFill>
                <a:latin typeface="Calibri"/>
              </a:rPr>
              <a:t>British Library, MS. Arundel 43,  f. 80v .  Donatus writing his Grammar. </a:t>
            </a:r>
            <a:endParaRPr b="0" lang="en-US" sz="1600" spc="-1" strike="noStrike">
              <a:solidFill>
                <a:srgbClr val="000000"/>
              </a:solidFill>
              <a:latin typeface="Calibri"/>
            </a:endParaRPr>
          </a:p>
          <a:p>
            <a:pPr>
              <a:lnSpc>
                <a:spcPct val="90000"/>
              </a:lnSpc>
              <a:spcBef>
                <a:spcPts val="1001"/>
              </a:spcBef>
            </a:pPr>
            <a:endParaRPr b="0" lang="en-US" sz="1600" spc="-1" strike="noStrike">
              <a:solidFill>
                <a:srgbClr val="000000"/>
              </a:solidFill>
              <a:latin typeface="Calibri"/>
            </a:endParaRPr>
          </a:p>
          <a:p>
            <a:pPr marL="285840" indent="-285480">
              <a:lnSpc>
                <a:spcPct val="90000"/>
              </a:lnSpc>
              <a:spcBef>
                <a:spcPts val="1001"/>
              </a:spcBef>
              <a:buClr>
                <a:srgbClr val="000000"/>
              </a:buClr>
              <a:buFont typeface="Arial"/>
              <a:buChar char="•"/>
            </a:pPr>
            <a:r>
              <a:rPr b="0" lang="en-US" sz="1600" spc="-1" strike="noStrike">
                <a:solidFill>
                  <a:srgbClr val="000000"/>
                </a:solidFill>
                <a:latin typeface="Calibri"/>
              </a:rPr>
              <a:t>Rule the parchment (lead point or coloured ink)</a:t>
            </a:r>
            <a:endParaRPr b="0" lang="en-US" sz="1600" spc="-1" strike="noStrike">
              <a:solidFill>
                <a:srgbClr val="000000"/>
              </a:solidFill>
              <a:latin typeface="Calibri"/>
            </a:endParaRPr>
          </a:p>
          <a:p>
            <a:pPr marL="285840" indent="-285480">
              <a:lnSpc>
                <a:spcPct val="90000"/>
              </a:lnSpc>
              <a:spcBef>
                <a:spcPts val="1001"/>
              </a:spcBef>
              <a:buClr>
                <a:srgbClr val="000000"/>
              </a:buClr>
              <a:buFont typeface="Arial"/>
              <a:buChar char="•"/>
            </a:pPr>
            <a:r>
              <a:rPr b="0" lang="en-US" sz="1600" spc="-1" strike="noStrike">
                <a:solidFill>
                  <a:srgbClr val="000000"/>
                </a:solidFill>
                <a:latin typeface="Calibri"/>
              </a:rPr>
              <a:t>Write with quill (goose or swan feather cut to form a nib) dipped into ink</a:t>
            </a:r>
            <a:endParaRPr b="0" lang="en-US" sz="1600" spc="-1" strike="noStrike">
              <a:solidFill>
                <a:srgbClr val="000000"/>
              </a:solidFill>
              <a:latin typeface="Calibri"/>
            </a:endParaRPr>
          </a:p>
          <a:p>
            <a:pPr marL="285840" indent="-285480">
              <a:lnSpc>
                <a:spcPct val="90000"/>
              </a:lnSpc>
              <a:spcBef>
                <a:spcPts val="1001"/>
              </a:spcBef>
              <a:buClr>
                <a:srgbClr val="000000"/>
              </a:buClr>
              <a:buFont typeface="Arial"/>
              <a:buChar char="•"/>
            </a:pPr>
            <a:r>
              <a:rPr b="0" lang="en-US" sz="1600" spc="-1" strike="noStrike">
                <a:solidFill>
                  <a:srgbClr val="000000"/>
                </a:solidFill>
                <a:latin typeface="Calibri"/>
              </a:rPr>
              <a:t>Erase mistakes by scraping ink off with knife</a:t>
            </a:r>
            <a:endParaRPr b="0" lang="en-US" sz="1600" spc="-1" strike="noStrike">
              <a:solidFill>
                <a:srgbClr val="000000"/>
              </a:solidFill>
              <a:latin typeface="Calibri"/>
            </a:endParaRPr>
          </a:p>
          <a:p>
            <a:pPr>
              <a:lnSpc>
                <a:spcPct val="90000"/>
              </a:lnSpc>
              <a:spcBef>
                <a:spcPts val="1001"/>
              </a:spcBef>
            </a:pPr>
            <a:endParaRPr b="0" lang="en-US" sz="1600" spc="-1" strike="noStrike">
              <a:solidFill>
                <a:srgbClr val="000000"/>
              </a:solidFill>
              <a:latin typeface="Calibri"/>
            </a:endParaRPr>
          </a:p>
        </p:txBody>
      </p:sp>
      <p:pic>
        <p:nvPicPr>
          <p:cNvPr id="352" name="Picture 3" descr=""/>
          <p:cNvPicPr/>
          <p:nvPr/>
        </p:nvPicPr>
        <p:blipFill>
          <a:blip r:embed="rId1"/>
          <a:stretch/>
        </p:blipFill>
        <p:spPr>
          <a:xfrm>
            <a:off x="6362640" y="566640"/>
            <a:ext cx="4457520" cy="57240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Picture 3" descr=""/>
          <p:cNvPicPr/>
          <p:nvPr/>
        </p:nvPicPr>
        <p:blipFill>
          <a:blip r:embed="rId1"/>
          <a:stretch/>
        </p:blipFill>
        <p:spPr>
          <a:xfrm>
            <a:off x="6877080" y="776160"/>
            <a:ext cx="4457520" cy="5724000"/>
          </a:xfrm>
          <a:prstGeom prst="rect">
            <a:avLst/>
          </a:prstGeom>
          <a:ln>
            <a:noFill/>
          </a:ln>
        </p:spPr>
      </p:pic>
      <p:pic>
        <p:nvPicPr>
          <p:cNvPr id="354" name="Picture 2" descr=""/>
          <p:cNvPicPr/>
          <p:nvPr/>
        </p:nvPicPr>
        <p:blipFill>
          <a:blip r:embed="rId2"/>
          <a:stretch/>
        </p:blipFill>
        <p:spPr>
          <a:xfrm>
            <a:off x="889920" y="1248840"/>
            <a:ext cx="4240800" cy="3983400"/>
          </a:xfrm>
          <a:prstGeom prst="rect">
            <a:avLst/>
          </a:prstGeom>
          <a:ln>
            <a:noFill/>
          </a:ln>
        </p:spPr>
      </p:pic>
      <p:sp>
        <p:nvSpPr>
          <p:cNvPr id="355" name="CustomShape 1"/>
          <p:cNvSpPr/>
          <p:nvPr/>
        </p:nvSpPr>
        <p:spPr>
          <a:xfrm>
            <a:off x="5131080" y="3240720"/>
            <a:ext cx="3364920" cy="397440"/>
          </a:xfrm>
          <a:custGeom>
            <a:avLst/>
            <a:gdLst/>
            <a:ahLst/>
            <a:rect l="l" t="t" r="r" b="b"/>
            <a:pathLst>
              <a:path w="21600" h="21600">
                <a:moveTo>
                  <a:pt x="0" y="0"/>
                </a:moveTo>
                <a:lnTo>
                  <a:pt x="21600" y="21600"/>
                </a:lnTo>
              </a:path>
            </a:pathLst>
          </a:custGeom>
          <a:noFill/>
          <a:ln w="50760">
            <a:tailEnd len="med" type="stealth"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2011680" y="1005840"/>
            <a:ext cx="8838720" cy="4814280"/>
          </a:xfrm>
          <a:prstGeom prst="rect">
            <a:avLst/>
          </a:prstGeom>
          <a:noFill/>
          <a:ln>
            <a:noFill/>
          </a:ln>
        </p:spPr>
        <p:txBody>
          <a:bodyPr>
            <a:normAutofit fontScale="97000"/>
          </a:bodyPr>
          <a:p>
            <a:pPr>
              <a:lnSpc>
                <a:spcPct val="90000"/>
              </a:lnSpc>
              <a:spcBef>
                <a:spcPts val="1001"/>
              </a:spcBef>
            </a:pPr>
            <a:r>
              <a:rPr b="0" lang="en-US" sz="2800" spc="-1" strike="noStrike">
                <a:solidFill>
                  <a:srgbClr val="000000"/>
                </a:solidFill>
                <a:latin typeface="Palatino Linotype"/>
              </a:rPr>
              <a:t>Moððe word fræt.      Me þæt þuhte</a:t>
            </a:r>
            <a:br/>
            <a:r>
              <a:rPr b="0" lang="en-US" sz="2800" spc="-1" strike="noStrike">
                <a:solidFill>
                  <a:srgbClr val="000000"/>
                </a:solidFill>
                <a:latin typeface="Palatino Linotype"/>
              </a:rPr>
              <a:t>wrætlicu wyrd,     þa ic þæt wundor gefrægn,</a:t>
            </a:r>
            <a:br/>
            <a:r>
              <a:rPr b="0" lang="en-US" sz="2800" spc="-1" strike="noStrike">
                <a:solidFill>
                  <a:srgbClr val="000000"/>
                </a:solidFill>
                <a:latin typeface="Palatino Linotype"/>
              </a:rPr>
              <a:t>þæt se wyrm forswealg     wera gied sumes,</a:t>
            </a:r>
            <a:br/>
            <a:r>
              <a:rPr b="0" lang="en-US" sz="2800" spc="-1" strike="noStrike">
                <a:solidFill>
                  <a:srgbClr val="000000"/>
                </a:solidFill>
                <a:latin typeface="Palatino Linotype"/>
              </a:rPr>
              <a:t>þeof in þystro,     þrymfæstne cwide</a:t>
            </a:r>
            <a:br/>
            <a:r>
              <a:rPr b="0" lang="en-US" sz="2800" spc="-1" strike="noStrike">
                <a:solidFill>
                  <a:srgbClr val="000000"/>
                </a:solidFill>
                <a:latin typeface="Palatino Linotype"/>
              </a:rPr>
              <a:t>ond þæs strangan staþol.    Stælgiest ne wæs</a:t>
            </a:r>
            <a:br/>
            <a:r>
              <a:rPr b="0" lang="en-US" sz="2800" spc="-1" strike="noStrike">
                <a:solidFill>
                  <a:srgbClr val="000000"/>
                </a:solidFill>
                <a:latin typeface="Palatino Linotype"/>
              </a:rPr>
              <a:t>wihte þy gleawra,    þe he þam wordum swealg.</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Palatino Linotype"/>
              </a:rPr>
              <a:t> </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Palatino Linotype"/>
              </a:rPr>
              <a:t>A moth ate </a:t>
            </a:r>
            <a:r>
              <a:rPr b="1" lang="en-US" sz="2800" spc="-1" strike="noStrike">
                <a:solidFill>
                  <a:srgbClr val="ff0000"/>
                </a:solidFill>
                <a:latin typeface="Palatino Linotype"/>
              </a:rPr>
              <a:t>words</a:t>
            </a:r>
            <a:r>
              <a:rPr b="0" lang="en-US" sz="2800" spc="-1" strike="noStrike">
                <a:solidFill>
                  <a:srgbClr val="000000"/>
                </a:solidFill>
                <a:latin typeface="Palatino Linotype"/>
              </a:rPr>
              <a:t>. That seemed to me</a:t>
            </a:r>
            <a:br/>
            <a:r>
              <a:rPr b="0" lang="en-US" sz="2800" spc="-1" strike="noStrike">
                <a:solidFill>
                  <a:srgbClr val="000000"/>
                </a:solidFill>
                <a:latin typeface="Palatino Linotype"/>
              </a:rPr>
              <a:t>a marvellous happening, when I heard about that wonder,</a:t>
            </a:r>
            <a:br/>
            <a:r>
              <a:rPr b="0" lang="en-US" sz="2800" spc="-1" strike="noStrike">
                <a:solidFill>
                  <a:srgbClr val="000000"/>
                </a:solidFill>
                <a:latin typeface="Palatino Linotype"/>
              </a:rPr>
              <a:t>that the worm swallowed up a certain man’s </a:t>
            </a:r>
            <a:r>
              <a:rPr b="1" lang="en-US" sz="2800" spc="-1" strike="noStrike">
                <a:solidFill>
                  <a:srgbClr val="ff0000"/>
                </a:solidFill>
                <a:latin typeface="Palatino Linotype"/>
              </a:rPr>
              <a:t>song</a:t>
            </a:r>
            <a:r>
              <a:rPr b="0" lang="en-US" sz="2800" spc="-1" strike="noStrike">
                <a:solidFill>
                  <a:srgbClr val="000000"/>
                </a:solidFill>
                <a:latin typeface="Palatino Linotype"/>
              </a:rPr>
              <a:t>,</a:t>
            </a:r>
            <a:br/>
            <a:r>
              <a:rPr b="0" lang="en-US" sz="2800" spc="-1" strike="noStrike">
                <a:solidFill>
                  <a:srgbClr val="000000"/>
                </a:solidFill>
                <a:latin typeface="Palatino Linotype"/>
              </a:rPr>
              <a:t>the thief in darkness, a glory-fast </a:t>
            </a:r>
            <a:r>
              <a:rPr b="1" lang="en-US" sz="2800" spc="-1" strike="noStrike">
                <a:solidFill>
                  <a:srgbClr val="ff0000"/>
                </a:solidFill>
                <a:latin typeface="Palatino Linotype"/>
              </a:rPr>
              <a:t>speech</a:t>
            </a:r>
            <a:br/>
            <a:r>
              <a:rPr b="1" lang="en-US" sz="2800" spc="-1" strike="noStrike">
                <a:solidFill>
                  <a:srgbClr val="ff0000"/>
                </a:solidFill>
                <a:latin typeface="Palatino Linotype"/>
              </a:rPr>
              <a:t>and its strong foundation</a:t>
            </a:r>
            <a:r>
              <a:rPr b="0" lang="en-US" sz="2800" spc="-1" strike="noStrike">
                <a:solidFill>
                  <a:srgbClr val="000000"/>
                </a:solidFill>
                <a:latin typeface="Palatino Linotype"/>
              </a:rPr>
              <a:t>. The stealing guest was not</a:t>
            </a:r>
            <a:br/>
            <a:r>
              <a:rPr b="0" lang="en-US" sz="2800" spc="-1" strike="noStrike">
                <a:solidFill>
                  <a:srgbClr val="000000"/>
                </a:solidFill>
                <a:latin typeface="Palatino Linotype"/>
              </a:rPr>
              <a:t>at all the wiser, for those </a:t>
            </a:r>
            <a:r>
              <a:rPr b="1" lang="en-US" sz="2800" spc="-1" strike="noStrike">
                <a:solidFill>
                  <a:srgbClr val="ff0000"/>
                </a:solidFill>
                <a:latin typeface="Palatino Linotype"/>
              </a:rPr>
              <a:t>words</a:t>
            </a:r>
            <a:r>
              <a:rPr b="0" lang="en-US" sz="2800" spc="-1" strike="noStrike">
                <a:solidFill>
                  <a:srgbClr val="ff0000"/>
                </a:solidFill>
                <a:latin typeface="Palatino Linotype"/>
              </a:rPr>
              <a:t> </a:t>
            </a:r>
            <a:r>
              <a:rPr b="0" lang="en-US" sz="2800" spc="-1" strike="noStrike">
                <a:solidFill>
                  <a:srgbClr val="000000"/>
                </a:solidFill>
                <a:latin typeface="Palatino Linotype"/>
              </a:rPr>
              <a:t>he swallowed.</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Traditional Associations</a:t>
            </a:r>
            <a:endParaRPr b="0" lang="en-US" sz="4400" spc="-1" strike="noStrike">
              <a:solidFill>
                <a:srgbClr val="000000"/>
              </a:solidFill>
              <a:latin typeface="Calibri"/>
            </a:endParaRPr>
          </a:p>
        </p:txBody>
      </p:sp>
      <p:sp>
        <p:nvSpPr>
          <p:cNvPr id="358" name="TextShape 2"/>
          <p:cNvSpPr txBox="1"/>
          <p:nvPr/>
        </p:nvSpPr>
        <p:spPr>
          <a:xfrm>
            <a:off x="838080" y="1825560"/>
            <a:ext cx="10515240" cy="4350960"/>
          </a:xfrm>
          <a:prstGeom prst="rect">
            <a:avLst/>
          </a:prstGeom>
          <a:noFill/>
          <a:ln>
            <a:noFill/>
          </a:ln>
        </p:spPr>
        <p:txBody>
          <a:bodyPr>
            <a:noAutofit/>
          </a:bodyPr>
          <a:p>
            <a:pPr>
              <a:lnSpc>
                <a:spcPct val="90000"/>
              </a:lnSpc>
              <a:spcBef>
                <a:spcPts val="1001"/>
              </a:spcBef>
            </a:pPr>
            <a:r>
              <a:rPr b="0" lang="en-US" sz="2800" spc="-1" strike="noStrike">
                <a:solidFill>
                  <a:srgbClr val="000000"/>
                </a:solidFill>
                <a:latin typeface="Calibri"/>
              </a:rPr>
              <a:t>“</a:t>
            </a:r>
            <a:r>
              <a:rPr b="0" lang="en-US" sz="2800" spc="-1" strike="noStrike">
                <a:solidFill>
                  <a:srgbClr val="000000"/>
                </a:solidFill>
                <a:latin typeface="Calibri"/>
              </a:rPr>
              <a:t>wyrd” (fate) -- splendid buildings in ruins; the death of kings, warriors, civilization; the destructiveness of time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a:t>
            </a:r>
            <a:r>
              <a:rPr b="0" lang="en-US" sz="2800" spc="-1" strike="noStrike">
                <a:solidFill>
                  <a:srgbClr val="000000"/>
                </a:solidFill>
                <a:latin typeface="Calibri"/>
              </a:rPr>
              <a:t>wyrm” (worm) -- dragon</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9" name="Picture 2" descr=""/>
          <p:cNvPicPr/>
          <p:nvPr/>
        </p:nvPicPr>
        <p:blipFill>
          <a:blip r:embed="rId1"/>
          <a:srcRect l="0" t="8588" r="0" b="0"/>
          <a:stretch/>
        </p:blipFill>
        <p:spPr>
          <a:xfrm>
            <a:off x="642960" y="1347480"/>
            <a:ext cx="11052000" cy="35632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0" name="Picture 1" descr=""/>
          <p:cNvPicPr/>
          <p:nvPr/>
        </p:nvPicPr>
        <p:blipFill>
          <a:blip r:embed="rId1"/>
          <a:stretch/>
        </p:blipFill>
        <p:spPr>
          <a:xfrm>
            <a:off x="2188440" y="109080"/>
            <a:ext cx="9260280" cy="6583320"/>
          </a:xfrm>
          <a:prstGeom prst="rect">
            <a:avLst/>
          </a:prstGeom>
          <a:ln>
            <a:noFill/>
          </a:ln>
        </p:spPr>
      </p:pic>
      <p:sp>
        <p:nvSpPr>
          <p:cNvPr id="361" name="TextShape 1"/>
          <p:cNvSpPr txBox="1"/>
          <p:nvPr/>
        </p:nvSpPr>
        <p:spPr>
          <a:xfrm>
            <a:off x="404280" y="5159160"/>
            <a:ext cx="4870080" cy="914040"/>
          </a:xfrm>
          <a:prstGeom prst="rect">
            <a:avLst/>
          </a:prstGeom>
          <a:noFill/>
          <a:ln>
            <a:noFill/>
          </a:ln>
        </p:spPr>
        <p:txBody>
          <a:bodyPr>
            <a:normAutofit/>
          </a:bodyPr>
          <a:p>
            <a:pPr>
              <a:lnSpc>
                <a:spcPct val="90000"/>
              </a:lnSpc>
              <a:spcBef>
                <a:spcPts val="1001"/>
              </a:spcBef>
            </a:pPr>
            <a:r>
              <a:rPr b="0" lang="en-US" sz="2400" spc="-1" strike="noStrike">
                <a:solidFill>
                  <a:srgbClr val="000000"/>
                </a:solidFill>
                <a:latin typeface="Calibri"/>
              </a:rPr>
              <a:t>Toronto Public Library Digital Archive: Print Media, Digitized</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838080" y="365040"/>
            <a:ext cx="10528920" cy="822240"/>
          </a:xfrm>
          <a:prstGeom prst="rect">
            <a:avLst/>
          </a:prstGeom>
          <a:noFill/>
          <a:ln>
            <a:noFill/>
          </a:ln>
        </p:spPr>
        <p:txBody>
          <a:bodyPr anchor="ctr">
            <a:normAutofit fontScale="61000"/>
          </a:bodyPr>
          <a:p>
            <a:pPr>
              <a:lnSpc>
                <a:spcPct val="90000"/>
              </a:lnSpc>
            </a:pPr>
            <a:r>
              <a:rPr b="0" lang="en-US" sz="4400" spc="-1" strike="noStrike">
                <a:solidFill>
                  <a:srgbClr val="000000"/>
                </a:solidFill>
                <a:latin typeface="Calibri Light"/>
              </a:rPr>
              <a:t>Digital Archives:  Egyptian Revolution (Born Digital)</a:t>
            </a:r>
            <a:endParaRPr b="0" lang="en-US" sz="4400" spc="-1" strike="noStrike">
              <a:solidFill>
                <a:srgbClr val="000000"/>
              </a:solidFill>
              <a:latin typeface="Calibri"/>
            </a:endParaRPr>
          </a:p>
        </p:txBody>
      </p:sp>
      <p:pic>
        <p:nvPicPr>
          <p:cNvPr id="363" name="Content Placeholder 3" descr=""/>
          <p:cNvPicPr/>
          <p:nvPr/>
        </p:nvPicPr>
        <p:blipFill>
          <a:blip r:embed="rId1"/>
          <a:stretch/>
        </p:blipFill>
        <p:spPr>
          <a:xfrm>
            <a:off x="2897280" y="1217880"/>
            <a:ext cx="6886440" cy="3968280"/>
          </a:xfrm>
          <a:prstGeom prst="rect">
            <a:avLst/>
          </a:prstGeom>
          <a:ln>
            <a:noFill/>
          </a:ln>
        </p:spPr>
      </p:pic>
      <p:sp>
        <p:nvSpPr>
          <p:cNvPr id="364" name="CustomShape 2"/>
          <p:cNvSpPr/>
          <p:nvPr/>
        </p:nvSpPr>
        <p:spPr>
          <a:xfrm>
            <a:off x="1014840" y="5216760"/>
            <a:ext cx="876888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563c1"/>
                </a:solidFill>
                <a:uFillTx/>
                <a:latin typeface="Calibri"/>
                <a:hlinkClick r:id="rId2"/>
              </a:rPr>
              <a:t>https://archive-it.org/collections/2358</a:t>
            </a:r>
            <a:endParaRPr b="0" lang="en-US" sz="1800" spc="-1" strike="noStrike">
              <a:latin typeface="Arial"/>
            </a:endParaRPr>
          </a:p>
          <a:p>
            <a:pPr>
              <a:lnSpc>
                <a:spcPct val="100000"/>
              </a:lnSpc>
            </a:pPr>
            <a:r>
              <a:rPr b="0" lang="en-US" sz="1800" spc="-1" strike="noStrike" u="sng">
                <a:solidFill>
                  <a:srgbClr val="0563c1"/>
                </a:solidFill>
                <a:uFillTx/>
                <a:latin typeface="Calibri"/>
                <a:hlinkClick r:id="rId3"/>
              </a:rPr>
              <a:t>http</a:t>
            </a:r>
            <a:r>
              <a:rPr b="0" lang="en-US" sz="1800" spc="-1" strike="noStrike" u="sng">
                <a:solidFill>
                  <a:srgbClr val="0563c1"/>
                </a:solidFill>
                <a:uFillTx/>
                <a:latin typeface="Calibri"/>
                <a:hlinkClick r:id="rId4"/>
              </a:rPr>
              <a:t>://</a:t>
            </a:r>
            <a:r>
              <a:rPr b="0" lang="en-US" sz="1800" spc="-1" strike="noStrike" u="sng">
                <a:solidFill>
                  <a:srgbClr val="0563c1"/>
                </a:solidFill>
                <a:uFillTx/>
                <a:latin typeface="Calibri"/>
                <a:hlinkClick r:id="rId5"/>
              </a:rPr>
              <a:t>guides.library.cornell.edu/c.php?g=31688&amp;p=200748</a:t>
            </a:r>
            <a:endParaRPr b="0" lang="en-US" sz="1800" spc="-1" strike="noStrike">
              <a:latin typeface="Arial"/>
            </a:endParaRPr>
          </a:p>
          <a:p>
            <a:pPr>
              <a:lnSpc>
                <a:spcPct val="100000"/>
              </a:lnSpc>
            </a:pPr>
            <a:r>
              <a:rPr b="0" lang="en-US" sz="1800" spc="-1" strike="noStrike" u="sng">
                <a:solidFill>
                  <a:srgbClr val="0563c1"/>
                </a:solidFill>
                <a:uFillTx/>
                <a:latin typeface="Calibri"/>
                <a:hlinkClick r:id="rId6"/>
              </a:rPr>
              <a:t>https://</a:t>
            </a:r>
            <a:r>
              <a:rPr b="0" lang="en-US" sz="1800" spc="-1" strike="noStrike" u="sng">
                <a:solidFill>
                  <a:srgbClr val="0563c1"/>
                </a:solidFill>
                <a:uFillTx/>
                <a:latin typeface="Calibri"/>
                <a:hlinkClick r:id="rId7"/>
              </a:rPr>
              <a:t>storify.com/acarvin/new-story-2</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Making Parchment</a:t>
            </a:r>
            <a:endParaRPr b="0" lang="en-US" sz="3200" spc="-1" strike="noStrike">
              <a:solidFill>
                <a:srgbClr val="000000"/>
              </a:solidFill>
              <a:latin typeface="Calibri"/>
            </a:endParaRPr>
          </a:p>
        </p:txBody>
      </p:sp>
      <p:pic>
        <p:nvPicPr>
          <p:cNvPr id="304" name="Content Placeholder 3" descr=""/>
          <p:cNvPicPr/>
          <p:nvPr/>
        </p:nvPicPr>
        <p:blipFill>
          <a:blip r:embed="rId1"/>
          <a:stretch/>
        </p:blipFill>
        <p:spPr>
          <a:xfrm>
            <a:off x="6337800" y="406440"/>
            <a:ext cx="3673800" cy="5585760"/>
          </a:xfrm>
          <a:prstGeom prst="rect">
            <a:avLst/>
          </a:prstGeom>
          <a:ln>
            <a:noFill/>
          </a:ln>
        </p:spPr>
      </p:pic>
      <p:sp>
        <p:nvSpPr>
          <p:cNvPr id="305" name="TextShape 2"/>
          <p:cNvSpPr txBox="1"/>
          <p:nvPr/>
        </p:nvSpPr>
        <p:spPr>
          <a:xfrm>
            <a:off x="839880" y="2057400"/>
            <a:ext cx="3931920" cy="3811320"/>
          </a:xfrm>
          <a:prstGeom prst="rect">
            <a:avLst/>
          </a:prstGeom>
          <a:noFill/>
          <a:ln>
            <a:noFill/>
          </a:ln>
        </p:spPr>
        <p:txBody>
          <a:bodyPr>
            <a:normAutofit fontScale="94000"/>
          </a:bodyPr>
          <a:p>
            <a:pPr>
              <a:lnSpc>
                <a:spcPct val="90000"/>
              </a:lnSpc>
              <a:spcBef>
                <a:spcPts val="1001"/>
              </a:spcBef>
            </a:pPr>
            <a:r>
              <a:rPr b="0" lang="en-US" sz="1900" spc="-1" strike="noStrike">
                <a:solidFill>
                  <a:srgbClr val="000000"/>
                </a:solidFill>
                <a:latin typeface="Calibri"/>
              </a:rPr>
              <a:t>Parchment = stretched and processed animal skin (goat, sheep, calf, cow)</a:t>
            </a:r>
            <a:endParaRPr b="0" lang="en-US" sz="1900" spc="-1" strike="noStrike">
              <a:solidFill>
                <a:srgbClr val="000000"/>
              </a:solidFill>
              <a:latin typeface="Calibri"/>
            </a:endParaRPr>
          </a:p>
          <a:p>
            <a:pPr>
              <a:lnSpc>
                <a:spcPct val="90000"/>
              </a:lnSpc>
              <a:spcBef>
                <a:spcPts val="1001"/>
              </a:spcBef>
            </a:pPr>
            <a:r>
              <a:rPr b="0" lang="en-US" sz="1800" spc="-1" strike="noStrike">
                <a:solidFill>
                  <a:srgbClr val="000000"/>
                </a:solidFill>
                <a:latin typeface="Calibri"/>
              </a:rPr>
              <a:t>(but see also:  anthropodermic bibliopegy)</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r>
              <a:rPr b="0" lang="en-US" sz="1600" spc="-1" strike="noStrike">
                <a:solidFill>
                  <a:srgbClr val="000000"/>
                </a:solidFill>
                <a:latin typeface="Calibri"/>
              </a:rPr>
              <a:t>Domestic sheep.  Public Domain, https://commons.wikimedia.org/w/index.php?curid=16818.</a:t>
            </a:r>
            <a:endParaRPr b="0" lang="en-US" sz="1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 descr=""/>
          <p:cNvPicPr/>
          <p:nvPr/>
        </p:nvPicPr>
        <p:blipFill>
          <a:blip r:embed="rId1"/>
          <a:stretch/>
        </p:blipFill>
        <p:spPr>
          <a:xfrm>
            <a:off x="691560" y="525960"/>
            <a:ext cx="10248120" cy="5480280"/>
          </a:xfrm>
          <a:prstGeom prst="rect">
            <a:avLst/>
          </a:prstGeom>
          <a:ln>
            <a:noFill/>
          </a:ln>
        </p:spPr>
      </p:pic>
      <p:grpSp>
        <p:nvGrpSpPr>
          <p:cNvPr id="366" name="Group 1"/>
          <p:cNvGrpSpPr/>
          <p:nvPr/>
        </p:nvGrpSpPr>
        <p:grpSpPr>
          <a:xfrm>
            <a:off x="0" y="0"/>
            <a:ext cx="36000" cy="36000"/>
            <a:chOff x="0" y="0"/>
            <a:chExt cx="36000" cy="36000"/>
          </a:xfrm>
        </p:grpSpPr>
      </p:grpSp>
      <p:sp>
        <p:nvSpPr>
          <p:cNvPr id="367" name="CustomShape 2"/>
          <p:cNvSpPr/>
          <p:nvPr/>
        </p:nvSpPr>
        <p:spPr>
          <a:xfrm>
            <a:off x="6400800" y="2441520"/>
            <a:ext cx="206604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Calibri"/>
              </a:rPr>
              <a:t>Newspapers (Google Digitization)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Born-Digital Projects</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Digitizing Parchment &amp; Paper</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Picture 1" descr=""/>
          <p:cNvPicPr/>
          <p:nvPr/>
        </p:nvPicPr>
        <p:blipFill>
          <a:blip r:embed="rId1"/>
          <a:srcRect l="3706" t="0" r="2647" b="0"/>
          <a:stretch/>
        </p:blipFill>
        <p:spPr>
          <a:xfrm>
            <a:off x="1765440" y="627120"/>
            <a:ext cx="8991360" cy="553392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Picture 1" descr=""/>
          <p:cNvPicPr/>
          <p:nvPr/>
        </p:nvPicPr>
        <p:blipFill>
          <a:blip r:embed="rId1"/>
          <a:stretch/>
        </p:blipFill>
        <p:spPr>
          <a:xfrm>
            <a:off x="3930480" y="617400"/>
            <a:ext cx="7273800" cy="5455440"/>
          </a:xfrm>
          <a:prstGeom prst="rect">
            <a:avLst/>
          </a:prstGeom>
          <a:ln>
            <a:noFill/>
          </a:ln>
        </p:spPr>
      </p:pic>
      <p:sp>
        <p:nvSpPr>
          <p:cNvPr id="372" name="CustomShape 1"/>
          <p:cNvSpPr/>
          <p:nvPr/>
        </p:nvSpPr>
        <p:spPr>
          <a:xfrm>
            <a:off x="436680" y="750600"/>
            <a:ext cx="311148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Internet Archive:  Materials for digitization.  Photo:  A. Bolintineanu, 2016.</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839880" y="969120"/>
            <a:ext cx="2271600" cy="4899600"/>
          </a:xfrm>
          <a:prstGeom prst="rect">
            <a:avLst/>
          </a:prstGeom>
          <a:noFill/>
          <a:ln>
            <a:noFill/>
          </a:ln>
        </p:spPr>
        <p:txBody>
          <a:bodyPr>
            <a:noAutofit/>
          </a:bodyPr>
          <a:p>
            <a:pPr>
              <a:lnSpc>
                <a:spcPct val="90000"/>
              </a:lnSpc>
              <a:spcBef>
                <a:spcPts val="1001"/>
              </a:spcBef>
            </a:pPr>
            <a:r>
              <a:rPr b="0" lang="en-US" sz="1600" spc="-1" strike="noStrike">
                <a:solidFill>
                  <a:srgbClr val="000000"/>
                </a:solidFill>
                <a:latin typeface="Calibri"/>
              </a:rPr>
              <a:t>Internet Archive:  Materials for digitization.  Photo:  A. Bolintineanu, 2016.</a:t>
            </a:r>
            <a:endParaRPr b="0" lang="en-US" sz="1600" spc="-1" strike="noStrike">
              <a:solidFill>
                <a:srgbClr val="000000"/>
              </a:solidFill>
              <a:latin typeface="Calibri"/>
            </a:endParaRPr>
          </a:p>
          <a:p>
            <a:pPr>
              <a:lnSpc>
                <a:spcPct val="90000"/>
              </a:lnSpc>
              <a:spcBef>
                <a:spcPts val="1001"/>
              </a:spcBef>
            </a:pPr>
            <a:endParaRPr b="0" lang="en-US" sz="1600" spc="-1" strike="noStrike">
              <a:solidFill>
                <a:srgbClr val="000000"/>
              </a:solidFill>
              <a:latin typeface="Calibri"/>
            </a:endParaRPr>
          </a:p>
        </p:txBody>
      </p:sp>
      <p:pic>
        <p:nvPicPr>
          <p:cNvPr id="374" name="Content Placeholder 2" descr=""/>
          <p:cNvPicPr/>
          <p:nvPr/>
        </p:nvPicPr>
        <p:blipFill>
          <a:blip r:embed="rId1"/>
          <a:stretch/>
        </p:blipFill>
        <p:spPr>
          <a:xfrm rot="5400000">
            <a:off x="5832720" y="1596600"/>
            <a:ext cx="4873320" cy="36547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Content Placeholder 4" descr=""/>
          <p:cNvPicPr/>
          <p:nvPr/>
        </p:nvPicPr>
        <p:blipFill>
          <a:blip r:embed="rId1"/>
          <a:stretch/>
        </p:blipFill>
        <p:spPr>
          <a:xfrm>
            <a:off x="4122360" y="887400"/>
            <a:ext cx="6631200" cy="4973400"/>
          </a:xfrm>
          <a:prstGeom prst="rect">
            <a:avLst/>
          </a:prstGeom>
          <a:ln>
            <a:noFill/>
          </a:ln>
        </p:spPr>
      </p:pic>
      <p:sp>
        <p:nvSpPr>
          <p:cNvPr id="376" name="TextShape 1"/>
          <p:cNvSpPr txBox="1"/>
          <p:nvPr/>
        </p:nvSpPr>
        <p:spPr>
          <a:xfrm>
            <a:off x="839880" y="969120"/>
            <a:ext cx="2271600" cy="4899600"/>
          </a:xfrm>
          <a:prstGeom prst="rect">
            <a:avLst/>
          </a:prstGeom>
          <a:noFill/>
          <a:ln>
            <a:noFill/>
          </a:ln>
        </p:spPr>
        <p:txBody>
          <a:bodyPr>
            <a:noAutofit/>
          </a:bodyPr>
          <a:p>
            <a:pPr>
              <a:lnSpc>
                <a:spcPct val="90000"/>
              </a:lnSpc>
              <a:spcBef>
                <a:spcPts val="1001"/>
              </a:spcBef>
            </a:pPr>
            <a:r>
              <a:rPr b="0" lang="en-US" sz="1600" spc="-1" strike="noStrike">
                <a:solidFill>
                  <a:srgbClr val="000000"/>
                </a:solidFill>
                <a:latin typeface="Calibri"/>
              </a:rPr>
              <a:t>Internet Archive:  Materials for digitization.  Photo:  A. Bolintineanu, 2016.</a:t>
            </a:r>
            <a:endParaRPr b="0" lang="en-US" sz="1600" spc="-1" strike="noStrike">
              <a:solidFill>
                <a:srgbClr val="000000"/>
              </a:solidFill>
              <a:latin typeface="Calibri"/>
            </a:endParaRPr>
          </a:p>
          <a:p>
            <a:pPr>
              <a:lnSpc>
                <a:spcPct val="90000"/>
              </a:lnSpc>
              <a:spcBef>
                <a:spcPts val="1001"/>
              </a:spcBef>
            </a:pPr>
            <a:endParaRPr b="0" lang="en-US" sz="1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839880" y="969120"/>
            <a:ext cx="2271600" cy="4899600"/>
          </a:xfrm>
          <a:prstGeom prst="rect">
            <a:avLst/>
          </a:prstGeom>
          <a:noFill/>
          <a:ln>
            <a:noFill/>
          </a:ln>
        </p:spPr>
        <p:txBody>
          <a:bodyPr>
            <a:noAutofit/>
          </a:bodyPr>
          <a:p>
            <a:pPr>
              <a:lnSpc>
                <a:spcPct val="90000"/>
              </a:lnSpc>
              <a:spcBef>
                <a:spcPts val="1001"/>
              </a:spcBef>
            </a:pPr>
            <a:r>
              <a:rPr b="0" lang="en-US" sz="1600" spc="-1" strike="noStrike">
                <a:solidFill>
                  <a:srgbClr val="000000"/>
                </a:solidFill>
                <a:latin typeface="Calibri"/>
              </a:rPr>
              <a:t>Internet Archive:  Materials for digitization.  Photo:  A. Bolintineanu, 2016.</a:t>
            </a:r>
            <a:endParaRPr b="0" lang="en-US" sz="1600" spc="-1" strike="noStrike">
              <a:solidFill>
                <a:srgbClr val="000000"/>
              </a:solidFill>
              <a:latin typeface="Calibri"/>
            </a:endParaRPr>
          </a:p>
          <a:p>
            <a:pPr>
              <a:lnSpc>
                <a:spcPct val="90000"/>
              </a:lnSpc>
              <a:spcBef>
                <a:spcPts val="1001"/>
              </a:spcBef>
            </a:pPr>
            <a:endParaRPr b="0" lang="en-US" sz="1600" spc="-1" strike="noStrike">
              <a:solidFill>
                <a:srgbClr val="000000"/>
              </a:solidFill>
              <a:latin typeface="Calibri"/>
            </a:endParaRPr>
          </a:p>
        </p:txBody>
      </p:sp>
      <p:pic>
        <p:nvPicPr>
          <p:cNvPr id="378" name="Content Placeholder 2" descr=""/>
          <p:cNvPicPr/>
          <p:nvPr/>
        </p:nvPicPr>
        <p:blipFill>
          <a:blip r:embed="rId1"/>
          <a:stretch/>
        </p:blipFill>
        <p:spPr>
          <a:xfrm>
            <a:off x="3630240" y="624600"/>
            <a:ext cx="4134960" cy="5513400"/>
          </a:xfrm>
          <a:prstGeom prst="rect">
            <a:avLst/>
          </a:prstGeom>
          <a:ln>
            <a:noFill/>
          </a:ln>
        </p:spPr>
      </p:pic>
      <p:pic>
        <p:nvPicPr>
          <p:cNvPr id="379" name="Picture 2" descr=""/>
          <p:cNvPicPr/>
          <p:nvPr/>
        </p:nvPicPr>
        <p:blipFill>
          <a:blip r:embed="rId2"/>
          <a:stretch/>
        </p:blipFill>
        <p:spPr>
          <a:xfrm>
            <a:off x="8218080" y="541440"/>
            <a:ext cx="3561840" cy="34002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Picture 2" descr=""/>
          <p:cNvPicPr/>
          <p:nvPr/>
        </p:nvPicPr>
        <p:blipFill>
          <a:blip r:embed="rId1"/>
          <a:stretch/>
        </p:blipFill>
        <p:spPr>
          <a:xfrm>
            <a:off x="2791080" y="96480"/>
            <a:ext cx="9400680" cy="6514920"/>
          </a:xfrm>
          <a:prstGeom prst="rect">
            <a:avLst/>
          </a:prstGeom>
          <a:ln>
            <a:noFill/>
          </a:ln>
        </p:spPr>
      </p:pic>
      <p:sp>
        <p:nvSpPr>
          <p:cNvPr id="381" name="TextShape 1"/>
          <p:cNvSpPr txBox="1"/>
          <p:nvPr/>
        </p:nvSpPr>
        <p:spPr>
          <a:xfrm>
            <a:off x="308520" y="457200"/>
            <a:ext cx="2291040" cy="1599840"/>
          </a:xfrm>
          <a:prstGeom prst="rect">
            <a:avLst/>
          </a:prstGeom>
          <a:noFill/>
          <a:ln>
            <a:noFill/>
          </a:ln>
        </p:spPr>
        <p:txBody>
          <a:bodyPr anchor="b">
            <a:normAutofit/>
          </a:bodyPr>
          <a:p>
            <a:pPr>
              <a:lnSpc>
                <a:spcPct val="90000"/>
              </a:lnSpc>
            </a:pPr>
            <a:r>
              <a:rPr b="0" lang="en-US" sz="3200" spc="-1" strike="noStrike">
                <a:solidFill>
                  <a:srgbClr val="000000"/>
                </a:solidFill>
                <a:latin typeface="Calibri Light"/>
              </a:rPr>
              <a:t>Digitizing </a:t>
            </a:r>
            <a:r>
              <a:rPr b="0" lang="en-US" sz="3200" spc="-1" strike="noStrike">
                <a:solidFill>
                  <a:srgbClr val="000000"/>
                </a:solidFill>
                <a:latin typeface="Calibri Light"/>
              </a:rPr>
              <a:t>Manuscript</a:t>
            </a:r>
            <a:r>
              <a:rPr b="0" lang="en-US" sz="3200" spc="-1" strike="noStrike">
                <a:solidFill>
                  <a:srgbClr val="000000"/>
                </a:solidFill>
                <a:latin typeface="Calibri Light"/>
              </a:rPr>
              <a:t>s</a:t>
            </a:r>
            <a:endParaRPr b="0" lang="en-US" sz="3200" spc="-1" strike="noStrike">
              <a:solidFill>
                <a:srgbClr val="000000"/>
              </a:solidFill>
              <a:latin typeface="Calibri"/>
            </a:endParaRPr>
          </a:p>
        </p:txBody>
      </p:sp>
      <p:sp>
        <p:nvSpPr>
          <p:cNvPr id="382" name="TextShape 2"/>
          <p:cNvSpPr txBox="1"/>
          <p:nvPr/>
        </p:nvSpPr>
        <p:spPr>
          <a:xfrm>
            <a:off x="465120" y="2057400"/>
            <a:ext cx="1881000" cy="3811320"/>
          </a:xfrm>
          <a:prstGeom prst="rect">
            <a:avLst/>
          </a:prstGeom>
          <a:noFill/>
          <a:ln>
            <a:noFill/>
          </a:ln>
        </p:spPr>
        <p:txBody>
          <a:bodyPr>
            <a:normAutofit/>
          </a:bodyPr>
          <a:p>
            <a:pPr>
              <a:lnSpc>
                <a:spcPct val="90000"/>
              </a:lnSpc>
              <a:spcBef>
                <a:spcPts val="1001"/>
              </a:spcBef>
            </a:pPr>
            <a:r>
              <a:rPr b="0" lang="en-US" sz="2000" spc="-1" strike="noStrike">
                <a:solidFill>
                  <a:srgbClr val="000000"/>
                </a:solidFill>
                <a:latin typeface="Calibri"/>
              </a:rPr>
              <a:t>Digitisation of a Dunhuang manuscript (Pictured:  De Vere 480 camera.  Wikipedia:  International Dunhuang Project, 2006.)</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Digitizing Printed Books</a:t>
            </a:r>
            <a:endParaRPr b="0" lang="en-US" sz="3200" spc="-1" strike="noStrike">
              <a:solidFill>
                <a:srgbClr val="000000"/>
              </a:solidFill>
              <a:latin typeface="Calibri"/>
            </a:endParaRPr>
          </a:p>
        </p:txBody>
      </p:sp>
      <p:sp>
        <p:nvSpPr>
          <p:cNvPr id="384" name="TextShape 2"/>
          <p:cNvSpPr txBox="1"/>
          <p:nvPr/>
        </p:nvSpPr>
        <p:spPr>
          <a:xfrm>
            <a:off x="839880" y="2057400"/>
            <a:ext cx="2541960" cy="3811320"/>
          </a:xfrm>
          <a:prstGeom prst="rect">
            <a:avLst/>
          </a:prstGeom>
          <a:noFill/>
          <a:ln>
            <a:noFill/>
          </a:ln>
        </p:spPr>
        <p:txBody>
          <a:bodyPr>
            <a:noAutofit/>
          </a:bodyPr>
          <a:p>
            <a:pPr>
              <a:lnSpc>
                <a:spcPct val="90000"/>
              </a:lnSpc>
              <a:spcBef>
                <a:spcPts val="1001"/>
              </a:spcBef>
            </a:pPr>
            <a:r>
              <a:rPr b="0" lang="en-US" sz="2000" spc="-1" strike="noStrike">
                <a:solidFill>
                  <a:srgbClr val="000000"/>
                </a:solidFill>
                <a:latin typeface="Calibri"/>
              </a:rPr>
              <a:t>Digitizing Books at the Fisher Library (Photo:  Paul Armstrong, 2016)</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pic>
        <p:nvPicPr>
          <p:cNvPr id="385" name="Content Placeholder 4" descr=""/>
          <p:cNvPicPr/>
          <p:nvPr/>
        </p:nvPicPr>
        <p:blipFill>
          <a:blip r:embed="rId1"/>
          <a:stretch/>
        </p:blipFill>
        <p:spPr>
          <a:xfrm>
            <a:off x="6414480" y="480960"/>
            <a:ext cx="4257720" cy="56772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Making Parchment</a:t>
            </a:r>
            <a:endParaRPr b="0" lang="en-US" sz="3200" spc="-1" strike="noStrike">
              <a:solidFill>
                <a:srgbClr val="000000"/>
              </a:solidFill>
              <a:latin typeface="Calibri"/>
            </a:endParaRPr>
          </a:p>
        </p:txBody>
      </p:sp>
      <p:sp>
        <p:nvSpPr>
          <p:cNvPr id="307" name="TextShape 2"/>
          <p:cNvSpPr txBox="1"/>
          <p:nvPr/>
        </p:nvSpPr>
        <p:spPr>
          <a:xfrm>
            <a:off x="839880" y="2057400"/>
            <a:ext cx="3931920" cy="3811320"/>
          </a:xfrm>
          <a:prstGeom prst="rect">
            <a:avLst/>
          </a:prstGeom>
          <a:noFill/>
          <a:ln>
            <a:noFill/>
          </a:ln>
        </p:spPr>
        <p:txBody>
          <a:bodyPr>
            <a:normAutofit/>
          </a:bodyPr>
          <a:p>
            <a:pPr marL="285840" indent="-285480">
              <a:lnSpc>
                <a:spcPct val="90000"/>
              </a:lnSpc>
              <a:spcBef>
                <a:spcPts val="1001"/>
              </a:spcBef>
              <a:buClr>
                <a:srgbClr val="000000"/>
              </a:buClr>
              <a:buFont typeface="Arial"/>
              <a:buChar char="-"/>
            </a:pPr>
            <a:r>
              <a:rPr b="0" lang="en-US" sz="1800" spc="-1" strike="noStrike">
                <a:solidFill>
                  <a:srgbClr val="000000"/>
                </a:solidFill>
                <a:latin typeface="Calibri"/>
              </a:rPr>
              <a:t>Skin is soaked in lime solution to loosen animal hair</a:t>
            </a:r>
            <a:endParaRPr b="0" lang="en-US" sz="1800" spc="-1" strike="noStrike">
              <a:solidFill>
                <a:srgbClr val="000000"/>
              </a:solidFill>
              <a:latin typeface="Calibri"/>
            </a:endParaRPr>
          </a:p>
          <a:p>
            <a:pPr marL="285840" indent="-285480">
              <a:lnSpc>
                <a:spcPct val="90000"/>
              </a:lnSpc>
              <a:spcBef>
                <a:spcPts val="1001"/>
              </a:spcBef>
              <a:buClr>
                <a:srgbClr val="000000"/>
              </a:buClr>
              <a:buFont typeface="Arial"/>
              <a:buChar char="-"/>
            </a:pPr>
            <a:r>
              <a:rPr b="0" lang="en-US" sz="1800" spc="-1" strike="noStrike">
                <a:solidFill>
                  <a:srgbClr val="000000"/>
                </a:solidFill>
                <a:latin typeface="Calibri"/>
              </a:rPr>
              <a:t>Animal hair removed with curved knife</a:t>
            </a:r>
            <a:endParaRPr b="0" lang="en-US" sz="1800" spc="-1" strike="noStrike">
              <a:solidFill>
                <a:srgbClr val="000000"/>
              </a:solidFill>
              <a:latin typeface="Calibri"/>
            </a:endParaRPr>
          </a:p>
          <a:p>
            <a:pPr marL="285840" indent="-285480">
              <a:lnSpc>
                <a:spcPct val="90000"/>
              </a:lnSpc>
              <a:spcBef>
                <a:spcPts val="1001"/>
              </a:spcBef>
              <a:buClr>
                <a:srgbClr val="000000"/>
              </a:buClr>
              <a:buFont typeface="Arial"/>
              <a:buChar char="-"/>
            </a:pPr>
            <a:r>
              <a:rPr b="0" lang="en-US" sz="1800" spc="-1" strike="noStrike">
                <a:solidFill>
                  <a:srgbClr val="000000"/>
                </a:solidFill>
                <a:latin typeface="Calibri"/>
              </a:rPr>
              <a:t>Skin wetted and stretched on special rack</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r>
              <a:rPr b="0" lang="en-US" sz="1800" spc="-1" strike="noStrike">
                <a:solidFill>
                  <a:srgbClr val="000000"/>
                </a:solidFill>
                <a:latin typeface="Calibri"/>
              </a:rPr>
              <a:t>Pictured:  Skin of a stillborn goat on a stretcher.  Modern parchment making.  J. Paul Getty Museum (https://www.getty.edu/art/exhibitions/making/zoom_parchment.html)</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p:txBody>
      </p:sp>
      <p:pic>
        <p:nvPicPr>
          <p:cNvPr id="308" name="Picture 2" descr=""/>
          <p:cNvPicPr/>
          <p:nvPr/>
        </p:nvPicPr>
        <p:blipFill>
          <a:blip r:embed="rId1"/>
          <a:stretch/>
        </p:blipFill>
        <p:spPr>
          <a:xfrm>
            <a:off x="6404040" y="845280"/>
            <a:ext cx="3920760" cy="50187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Digitizing Printed Books</a:t>
            </a:r>
            <a:endParaRPr b="0" lang="en-US" sz="3200" spc="-1" strike="noStrike">
              <a:solidFill>
                <a:srgbClr val="000000"/>
              </a:solidFill>
              <a:latin typeface="Calibri"/>
            </a:endParaRPr>
          </a:p>
        </p:txBody>
      </p:sp>
      <p:sp>
        <p:nvSpPr>
          <p:cNvPr id="387" name="TextShape 2"/>
          <p:cNvSpPr txBox="1"/>
          <p:nvPr/>
        </p:nvSpPr>
        <p:spPr>
          <a:xfrm>
            <a:off x="839880" y="2057400"/>
            <a:ext cx="2541960" cy="3811320"/>
          </a:xfrm>
          <a:prstGeom prst="rect">
            <a:avLst/>
          </a:prstGeom>
          <a:noFill/>
          <a:ln>
            <a:noFill/>
          </a:ln>
        </p:spPr>
        <p:txBody>
          <a:bodyPr>
            <a:noAutofit/>
          </a:bodyPr>
          <a:p>
            <a:pPr>
              <a:lnSpc>
                <a:spcPct val="90000"/>
              </a:lnSpc>
              <a:spcBef>
                <a:spcPts val="1001"/>
              </a:spcBef>
            </a:pPr>
            <a:r>
              <a:rPr b="0" lang="en-US" sz="2000" spc="-1" strike="noStrike">
                <a:solidFill>
                  <a:srgbClr val="000000"/>
                </a:solidFill>
                <a:latin typeface="Calibri"/>
              </a:rPr>
              <a:t>Digitizing Books at the Internet Archive, University of Toronto (Photo:  Alexandra Bolintineanu, 2016)</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pic>
        <p:nvPicPr>
          <p:cNvPr id="388" name="Content Placeholder 9" descr=""/>
          <p:cNvPicPr/>
          <p:nvPr/>
        </p:nvPicPr>
        <p:blipFill>
          <a:blip r:embed="rId1"/>
          <a:stretch/>
        </p:blipFill>
        <p:spPr>
          <a:xfrm>
            <a:off x="5718240" y="358920"/>
            <a:ext cx="5240520" cy="59720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Digitizing Printed Books</a:t>
            </a:r>
            <a:endParaRPr b="0" lang="en-US" sz="3200" spc="-1" strike="noStrike">
              <a:solidFill>
                <a:srgbClr val="000000"/>
              </a:solidFill>
              <a:latin typeface="Calibri"/>
            </a:endParaRPr>
          </a:p>
        </p:txBody>
      </p:sp>
      <p:sp>
        <p:nvSpPr>
          <p:cNvPr id="390" name="TextShape 2"/>
          <p:cNvSpPr txBox="1"/>
          <p:nvPr/>
        </p:nvSpPr>
        <p:spPr>
          <a:xfrm>
            <a:off x="839880" y="2057400"/>
            <a:ext cx="2541960" cy="3811320"/>
          </a:xfrm>
          <a:prstGeom prst="rect">
            <a:avLst/>
          </a:prstGeom>
          <a:noFill/>
          <a:ln>
            <a:noFill/>
          </a:ln>
        </p:spPr>
        <p:txBody>
          <a:bodyPr>
            <a:noAutofit/>
          </a:bodyPr>
          <a:p>
            <a:pPr>
              <a:lnSpc>
                <a:spcPct val="90000"/>
              </a:lnSpc>
              <a:spcBef>
                <a:spcPts val="1001"/>
              </a:spcBef>
            </a:pPr>
            <a:r>
              <a:rPr b="0" lang="en-US" sz="2000" spc="-1" strike="noStrike">
                <a:solidFill>
                  <a:srgbClr val="000000"/>
                </a:solidFill>
                <a:latin typeface="Calibri"/>
              </a:rPr>
              <a:t>Digitizing Books at the Internet Archive, University of Toronto (Photo:  Alexandra Bolintineanu, 2016)</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pic>
        <p:nvPicPr>
          <p:cNvPr id="391" name="Content Placeholder 5" descr=""/>
          <p:cNvPicPr/>
          <p:nvPr/>
        </p:nvPicPr>
        <p:blipFill>
          <a:blip r:embed="rId1"/>
          <a:stretch/>
        </p:blipFill>
        <p:spPr>
          <a:xfrm rot="5400000">
            <a:off x="5663160" y="1308960"/>
            <a:ext cx="5366160" cy="402444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Digitizing Printed Books</a:t>
            </a:r>
            <a:endParaRPr b="0" lang="en-US" sz="3200" spc="-1" strike="noStrike">
              <a:solidFill>
                <a:srgbClr val="000000"/>
              </a:solidFill>
              <a:latin typeface="Calibri"/>
            </a:endParaRPr>
          </a:p>
        </p:txBody>
      </p:sp>
      <p:sp>
        <p:nvSpPr>
          <p:cNvPr id="393" name="TextShape 2"/>
          <p:cNvSpPr txBox="1"/>
          <p:nvPr/>
        </p:nvSpPr>
        <p:spPr>
          <a:xfrm>
            <a:off x="839880" y="2057400"/>
            <a:ext cx="2541960" cy="3811320"/>
          </a:xfrm>
          <a:prstGeom prst="rect">
            <a:avLst/>
          </a:prstGeom>
          <a:noFill/>
          <a:ln>
            <a:noFill/>
          </a:ln>
        </p:spPr>
        <p:txBody>
          <a:bodyPr>
            <a:noAutofit/>
          </a:bodyPr>
          <a:p>
            <a:pPr>
              <a:lnSpc>
                <a:spcPct val="90000"/>
              </a:lnSpc>
              <a:spcBef>
                <a:spcPts val="1001"/>
              </a:spcBef>
            </a:pPr>
            <a:r>
              <a:rPr b="0" lang="en-US" sz="2000" spc="-1" strike="noStrike">
                <a:solidFill>
                  <a:srgbClr val="000000"/>
                </a:solidFill>
                <a:latin typeface="Calibri"/>
              </a:rPr>
              <a:t>Digitizing Books at the Internet Archive, University of Toronto (Photo:  Alexandra Bolintineanu, 2016)</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pic>
        <p:nvPicPr>
          <p:cNvPr id="394" name="Content Placeholder 4" descr=""/>
          <p:cNvPicPr/>
          <p:nvPr/>
        </p:nvPicPr>
        <p:blipFill>
          <a:blip r:embed="rId1"/>
          <a:stretch/>
        </p:blipFill>
        <p:spPr>
          <a:xfrm>
            <a:off x="5183280" y="1109520"/>
            <a:ext cx="6171840" cy="462888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Digitizing Printed Books</a:t>
            </a:r>
            <a:endParaRPr b="0" lang="en-US" sz="3200" spc="-1" strike="noStrike">
              <a:solidFill>
                <a:srgbClr val="000000"/>
              </a:solidFill>
              <a:latin typeface="Calibri"/>
            </a:endParaRPr>
          </a:p>
        </p:txBody>
      </p:sp>
      <p:sp>
        <p:nvSpPr>
          <p:cNvPr id="396" name="TextShape 2"/>
          <p:cNvSpPr txBox="1"/>
          <p:nvPr/>
        </p:nvSpPr>
        <p:spPr>
          <a:xfrm>
            <a:off x="839880" y="2057400"/>
            <a:ext cx="2541960" cy="3811320"/>
          </a:xfrm>
          <a:prstGeom prst="rect">
            <a:avLst/>
          </a:prstGeom>
          <a:noFill/>
          <a:ln>
            <a:noFill/>
          </a:ln>
        </p:spPr>
        <p:txBody>
          <a:bodyPr>
            <a:noAutofit/>
          </a:bodyPr>
          <a:p>
            <a:pPr>
              <a:lnSpc>
                <a:spcPct val="90000"/>
              </a:lnSpc>
              <a:spcBef>
                <a:spcPts val="1001"/>
              </a:spcBef>
            </a:pPr>
            <a:r>
              <a:rPr b="0" lang="en-US" sz="2000" spc="-1" strike="noStrike">
                <a:solidFill>
                  <a:srgbClr val="000000"/>
                </a:solidFill>
                <a:latin typeface="Calibri"/>
              </a:rPr>
              <a:t>Digitizing Books at the Internet Archive, University of Toronto (Photo:  Alexandra Bolintineanu, 2018)</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pic>
        <p:nvPicPr>
          <p:cNvPr id="397" name="Picture 1" descr="">
            <a:hlinkClick r:id="" action="ppaction://media"/>
          </p:cNvPr>
          <p:cNvPicPr/>
          <p:nvPr>
            <a:videoFile r:link="rId1"/>
            <p:extLst>
              <p:ext uri="{DAA4B4D4-6D71-4841-9C94-3DE7FCFB9230}">
                <p14:media r:embed="rId2"/>
              </p:ext>
            </p:extLst>
          </p:nvPr>
        </p:nvPicPr>
        <p:blipFill>
          <a:blip r:embed="rId3"/>
        </p:blipFill>
        <p:spPr>
          <a:xfrm>
            <a:off x="6836040" y="285840"/>
            <a:ext cx="3448080" cy="612972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restart="whenNotActive" nodeType="interactiveSeq" fill="hold">
                <p:childTnLst>
                  <p:par>
                    <p:cTn id="3" fill="hold">
                      <p:stCondLst>
                        <p:cond delay="0"/>
                      </p:stCondLst>
                      <p:childTnLst>
                        <p:par>
                          <p:cTn id="4" fill="hold">
                            <p:stCondLst>
                              <p:cond delay="0"/>
                            </p:stCondLst>
                            <p:childTnLst>
                              <p:par>
                                <p:cTn id="5" nodeType="clickEffect" fill="hold" presetClass="mediacall">
                                  <p:stCondLst>
                                    <p:cond delay="0"/>
                                  </p:stCondLst>
                                  <p:childTnLst>
                                    <p:cmd type="call" cmd="togglePause">
                                      <p:cBhvr>
                                        <p:cTn id="6" dur="1" fill="hold"/>
                                        <p:tgtEl>
                                          <p:spTgt spid="397"/>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Digitization Errors</a:t>
            </a:r>
            <a:endParaRPr b="0" lang="en-US" sz="3200" spc="-1" strike="noStrike">
              <a:solidFill>
                <a:srgbClr val="000000"/>
              </a:solidFill>
              <a:latin typeface="Calibri"/>
            </a:endParaRPr>
          </a:p>
        </p:txBody>
      </p:sp>
      <p:sp>
        <p:nvSpPr>
          <p:cNvPr id="399" name="TextShape 2"/>
          <p:cNvSpPr txBox="1"/>
          <p:nvPr/>
        </p:nvSpPr>
        <p:spPr>
          <a:xfrm>
            <a:off x="839880" y="2057400"/>
            <a:ext cx="3931920" cy="3811320"/>
          </a:xfrm>
          <a:prstGeom prst="rect">
            <a:avLst/>
          </a:prstGeom>
          <a:noFill/>
          <a:ln>
            <a:noFill/>
          </a:ln>
        </p:spPr>
        <p:txBody>
          <a:bodyPr>
            <a:noAutofit/>
          </a:bodyPr>
          <a:p>
            <a:pPr>
              <a:lnSpc>
                <a:spcPct val="90000"/>
              </a:lnSpc>
              <a:spcBef>
                <a:spcPts val="1001"/>
              </a:spcBef>
            </a:pPr>
            <a:r>
              <a:rPr b="0" lang="en-US" sz="1600" spc="-1" strike="noStrike">
                <a:solidFill>
                  <a:srgbClr val="000000"/>
                </a:solidFill>
                <a:latin typeface="Calibri"/>
              </a:rPr>
              <a:t>Image:  “Special Collection” (2009), by Benjamin Shaykin. Photo by the Library of the Printed Web.  Cited by Kenneth Goldsmith, “The Artful Accidents of Google Books,” </a:t>
            </a:r>
            <a:r>
              <a:rPr b="0" i="1" lang="en-US" sz="1600" spc="-1" strike="noStrike">
                <a:solidFill>
                  <a:srgbClr val="000000"/>
                </a:solidFill>
                <a:latin typeface="Calibri"/>
              </a:rPr>
              <a:t>The New Yorker</a:t>
            </a:r>
            <a:r>
              <a:rPr b="0" lang="en-US" sz="1600" spc="-1" strike="noStrike">
                <a:solidFill>
                  <a:srgbClr val="000000"/>
                </a:solidFill>
                <a:latin typeface="Calibri"/>
              </a:rPr>
              <a:t> (December 4, 2013).</a:t>
            </a:r>
            <a:endParaRPr b="0" lang="en-US" sz="1600" spc="-1" strike="noStrike">
              <a:solidFill>
                <a:srgbClr val="000000"/>
              </a:solidFill>
              <a:latin typeface="Calibri"/>
            </a:endParaRPr>
          </a:p>
        </p:txBody>
      </p:sp>
      <p:pic>
        <p:nvPicPr>
          <p:cNvPr id="400" name="Picture 2" descr=""/>
          <p:cNvPicPr/>
          <p:nvPr/>
        </p:nvPicPr>
        <p:blipFill>
          <a:blip r:embed="rId1"/>
          <a:stretch/>
        </p:blipFill>
        <p:spPr>
          <a:xfrm>
            <a:off x="5183280" y="1365120"/>
            <a:ext cx="6171840" cy="41180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Google Data Centre:  Server Farm</a:t>
            </a:r>
            <a:endParaRPr b="0" lang="en-US" sz="3200" spc="-1" strike="noStrike">
              <a:solidFill>
                <a:srgbClr val="000000"/>
              </a:solidFill>
              <a:latin typeface="Calibri"/>
            </a:endParaRPr>
          </a:p>
        </p:txBody>
      </p:sp>
      <p:sp>
        <p:nvSpPr>
          <p:cNvPr id="402" name="TextShape 2"/>
          <p:cNvSpPr txBox="1"/>
          <p:nvPr/>
        </p:nvSpPr>
        <p:spPr>
          <a:xfrm>
            <a:off x="839880" y="2057400"/>
            <a:ext cx="2994840" cy="3811320"/>
          </a:xfrm>
          <a:prstGeom prst="rect">
            <a:avLst/>
          </a:prstGeom>
          <a:noFill/>
          <a:ln>
            <a:noFill/>
          </a:ln>
        </p:spPr>
        <p:txBody>
          <a:bodyPr>
            <a:noAutofit/>
          </a:bodyPr>
          <a:p>
            <a:pPr>
              <a:lnSpc>
                <a:spcPct val="90000"/>
              </a:lnSpc>
              <a:spcBef>
                <a:spcPts val="1001"/>
              </a:spcBef>
            </a:pPr>
            <a:r>
              <a:rPr b="0" lang="en-US" sz="1600" spc="-1" strike="noStrike">
                <a:solidFill>
                  <a:srgbClr val="000000"/>
                </a:solidFill>
                <a:latin typeface="Calibri"/>
              </a:rPr>
              <a:t>Image:  Google, Data Centre Gallery (https://www.google.com/about/datacenters/gallery)</a:t>
            </a:r>
            <a:endParaRPr b="0" lang="en-US" sz="1600" spc="-1" strike="noStrike">
              <a:solidFill>
                <a:srgbClr val="000000"/>
              </a:solidFill>
              <a:latin typeface="Calibri"/>
            </a:endParaRPr>
          </a:p>
        </p:txBody>
      </p:sp>
      <p:pic>
        <p:nvPicPr>
          <p:cNvPr id="403" name="Picture 2" descr=""/>
          <p:cNvPicPr/>
          <p:nvPr/>
        </p:nvPicPr>
        <p:blipFill>
          <a:blip r:embed="rId1"/>
          <a:stretch/>
        </p:blipFill>
        <p:spPr>
          <a:xfrm>
            <a:off x="4364280" y="1078200"/>
            <a:ext cx="7287120" cy="38322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a:t>
            </a:r>
            <a:r>
              <a:rPr b="0" lang="en-US" sz="4400" spc="-1" strike="noStrike">
                <a:solidFill>
                  <a:srgbClr val="000000"/>
                </a:solidFill>
                <a:latin typeface="Calibri Light"/>
              </a:rPr>
              <a:t>The Mirror of the World &amp; Its Memory”</a:t>
            </a:r>
            <a:endParaRPr b="0" lang="en-US" sz="4400" spc="-1" strike="noStrike">
              <a:solidFill>
                <a:srgbClr val="000000"/>
              </a:solidFill>
              <a:latin typeface="Calibri"/>
            </a:endParaRPr>
          </a:p>
        </p:txBody>
      </p:sp>
      <p:sp>
        <p:nvSpPr>
          <p:cNvPr id="405" name="TextShape 2"/>
          <p:cNvSpPr txBox="1"/>
          <p:nvPr/>
        </p:nvSpPr>
        <p:spPr>
          <a:xfrm>
            <a:off x="838080" y="1825560"/>
            <a:ext cx="10515240" cy="4350960"/>
          </a:xfrm>
          <a:prstGeom prst="rect">
            <a:avLst/>
          </a:prstGeom>
          <a:noFill/>
          <a:ln>
            <a:noFill/>
          </a:ln>
        </p:spPr>
        <p:txBody>
          <a:bodyPr>
            <a:noAutofit/>
          </a:bodyPr>
          <a:p>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6" name="Content Placeholder 4" descr=""/>
          <p:cNvPicPr/>
          <p:nvPr/>
        </p:nvPicPr>
        <p:blipFill>
          <a:blip r:embed="rId1"/>
          <a:stretch/>
        </p:blipFill>
        <p:spPr>
          <a:xfrm>
            <a:off x="3859560" y="461880"/>
            <a:ext cx="7495200" cy="5273280"/>
          </a:xfrm>
          <a:prstGeom prst="rect">
            <a:avLst/>
          </a:prstGeom>
          <a:ln>
            <a:noFill/>
          </a:ln>
        </p:spPr>
      </p:pic>
      <p:sp>
        <p:nvSpPr>
          <p:cNvPr id="407" name="TextShape 1"/>
          <p:cNvSpPr txBox="1"/>
          <p:nvPr/>
        </p:nvSpPr>
        <p:spPr>
          <a:xfrm>
            <a:off x="839880" y="2057400"/>
            <a:ext cx="2413080" cy="3811320"/>
          </a:xfrm>
          <a:prstGeom prst="rect">
            <a:avLst/>
          </a:prstGeom>
          <a:noFill/>
          <a:ln>
            <a:noFill/>
          </a:ln>
        </p:spPr>
        <p:txBody>
          <a:bodyPr>
            <a:noAutofit/>
          </a:bodyPr>
          <a:p>
            <a:pPr>
              <a:lnSpc>
                <a:spcPct val="90000"/>
              </a:lnSpc>
              <a:spcBef>
                <a:spcPts val="1001"/>
              </a:spcBef>
            </a:pPr>
            <a:r>
              <a:rPr b="0" lang="en-US" sz="2000" spc="-1" strike="noStrike">
                <a:solidFill>
                  <a:srgbClr val="000000"/>
                </a:solidFill>
                <a:latin typeface="Calibri"/>
              </a:rPr>
              <a:t>British Library, Endangered Archives Programme</a:t>
            </a:r>
            <a:endParaRPr b="0" lang="en-US" sz="2000" spc="-1" strike="noStrike">
              <a:solidFill>
                <a:srgbClr val="000000"/>
              </a:solidFill>
              <a:latin typeface="Calibri"/>
            </a:endParaRPr>
          </a:p>
          <a:p>
            <a:pPr>
              <a:lnSpc>
                <a:spcPct val="90000"/>
              </a:lnSpc>
              <a:spcBef>
                <a:spcPts val="1001"/>
              </a:spcBef>
            </a:pPr>
            <a:r>
              <a:rPr b="0" lang="en-US" sz="2000" spc="-1" strike="noStrike">
                <a:solidFill>
                  <a:srgbClr val="000000"/>
                </a:solidFill>
                <a:latin typeface="Calibri"/>
              </a:rPr>
              <a:t>http://eap.bl.uk/database/map.a4d</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838080" y="930600"/>
            <a:ext cx="10515240" cy="4350960"/>
          </a:xfrm>
          <a:prstGeom prst="rect">
            <a:avLst/>
          </a:prstGeom>
          <a:noFill/>
          <a:ln>
            <a:noFill/>
          </a:ln>
        </p:spPr>
        <p:txBody>
          <a:bodyPr>
            <a:normAutofit/>
          </a:bodyPr>
          <a:p>
            <a:pPr>
              <a:lnSpc>
                <a:spcPct val="90000"/>
              </a:lnSpc>
              <a:spcBef>
                <a:spcPts val="1001"/>
              </a:spcBef>
            </a:pPr>
            <a:r>
              <a:rPr b="0" lang="en-US" sz="4000" spc="-1" strike="noStrike">
                <a:solidFill>
                  <a:srgbClr val="000000"/>
                </a:solidFill>
                <a:latin typeface="Palatino Linotype"/>
              </a:rPr>
              <a:t>“</a:t>
            </a:r>
            <a:r>
              <a:rPr b="0" lang="en-US" sz="4000" spc="-1" strike="noStrike">
                <a:solidFill>
                  <a:srgbClr val="000000"/>
                </a:solidFill>
                <a:latin typeface="Palatino Linotype"/>
              </a:rPr>
              <a:t>Documentary heritage reflects the diversity of languages, peoples and cultures. It is the mirror of the world and its memory. But this memory is fragile. Every day, irreplaceable parts of this memory disappear for ever.”</a:t>
            </a:r>
            <a:endParaRPr b="0" lang="en-US" sz="4000" spc="-1" strike="noStrike">
              <a:solidFill>
                <a:srgbClr val="000000"/>
              </a:solidFill>
              <a:latin typeface="Calibri"/>
            </a:endParaRPr>
          </a:p>
          <a:p>
            <a:pPr>
              <a:lnSpc>
                <a:spcPct val="90000"/>
              </a:lnSpc>
              <a:spcBef>
                <a:spcPts val="1001"/>
              </a:spcBef>
            </a:pPr>
            <a:endParaRPr b="0" lang="en-US" sz="4000" spc="-1" strike="noStrike">
              <a:solidFill>
                <a:srgbClr val="000000"/>
              </a:solidFill>
              <a:latin typeface="Calibri"/>
            </a:endParaRPr>
          </a:p>
          <a:p>
            <a:pPr algn="r">
              <a:lnSpc>
                <a:spcPct val="90000"/>
              </a:lnSpc>
              <a:spcBef>
                <a:spcPts val="1001"/>
              </a:spcBef>
            </a:pPr>
            <a:r>
              <a:rPr b="0" lang="en-US" sz="2800" spc="-1" strike="noStrike">
                <a:solidFill>
                  <a:srgbClr val="000000"/>
                </a:solidFill>
                <a:latin typeface="Palatino Linotype"/>
              </a:rPr>
              <a:t>UNESCO Memory of the World Programme, </a:t>
            </a:r>
            <a:endParaRPr b="0" lang="en-US" sz="2800" spc="-1" strike="noStrike">
              <a:solidFill>
                <a:srgbClr val="000000"/>
              </a:solidFill>
              <a:latin typeface="Calibri"/>
            </a:endParaRPr>
          </a:p>
          <a:p>
            <a:pPr algn="r">
              <a:lnSpc>
                <a:spcPct val="90000"/>
              </a:lnSpc>
              <a:spcBef>
                <a:spcPts val="1001"/>
              </a:spcBef>
            </a:pPr>
            <a:r>
              <a:rPr b="0" lang="en-US" sz="2800" spc="-1" strike="noStrike">
                <a:solidFill>
                  <a:srgbClr val="000000"/>
                </a:solidFill>
                <a:latin typeface="Palatino Linotype"/>
              </a:rPr>
              <a:t>quoted by the British Library, Endangered Archives Programme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Writing</a:t>
            </a:r>
            <a:endParaRPr b="0" lang="en-US" sz="3200" spc="-1" strike="noStrike">
              <a:solidFill>
                <a:srgbClr val="000000"/>
              </a:solidFill>
              <a:latin typeface="Calibri"/>
            </a:endParaRPr>
          </a:p>
        </p:txBody>
      </p:sp>
      <p:pic>
        <p:nvPicPr>
          <p:cNvPr id="310" name="Picture 2" descr=""/>
          <p:cNvPicPr/>
          <p:nvPr/>
        </p:nvPicPr>
        <p:blipFill>
          <a:blip r:embed="rId1"/>
          <a:stretch/>
        </p:blipFill>
        <p:spPr>
          <a:xfrm>
            <a:off x="5162400" y="800280"/>
            <a:ext cx="6091200" cy="5355000"/>
          </a:xfrm>
          <a:prstGeom prst="rect">
            <a:avLst/>
          </a:prstGeom>
          <a:ln>
            <a:noFill/>
          </a:ln>
        </p:spPr>
      </p:pic>
      <p:sp>
        <p:nvSpPr>
          <p:cNvPr id="311" name="TextShape 2"/>
          <p:cNvSpPr txBox="1"/>
          <p:nvPr/>
        </p:nvSpPr>
        <p:spPr>
          <a:xfrm>
            <a:off x="839880" y="2057400"/>
            <a:ext cx="3931920" cy="3811320"/>
          </a:xfrm>
          <a:prstGeom prst="rect">
            <a:avLst/>
          </a:prstGeom>
          <a:noFill/>
          <a:ln>
            <a:noFill/>
          </a:ln>
        </p:spPr>
        <p:txBody>
          <a:bodyPr>
            <a:noAutofit/>
          </a:bodyPr>
          <a:p>
            <a:pPr marL="285840" indent="-285480">
              <a:lnSpc>
                <a:spcPct val="90000"/>
              </a:lnSpc>
              <a:spcBef>
                <a:spcPts val="1001"/>
              </a:spcBef>
              <a:buClr>
                <a:srgbClr val="000000"/>
              </a:buClr>
              <a:buFont typeface="Arial"/>
              <a:buChar char="•"/>
            </a:pPr>
            <a:r>
              <a:rPr b="0" lang="en-US" sz="1600" spc="-1" strike="noStrike">
                <a:solidFill>
                  <a:srgbClr val="000000"/>
                </a:solidFill>
                <a:latin typeface="Calibri"/>
              </a:rPr>
              <a:t>Rule the parchment (lead point or coloured ink)</a:t>
            </a:r>
            <a:endParaRPr b="0" lang="en-US" sz="1600" spc="-1" strike="noStrike">
              <a:solidFill>
                <a:srgbClr val="000000"/>
              </a:solidFill>
              <a:latin typeface="Calibri"/>
            </a:endParaRPr>
          </a:p>
          <a:p>
            <a:pPr marL="285840" indent="-285480">
              <a:lnSpc>
                <a:spcPct val="90000"/>
              </a:lnSpc>
              <a:spcBef>
                <a:spcPts val="1001"/>
              </a:spcBef>
              <a:buClr>
                <a:srgbClr val="000000"/>
              </a:buClr>
              <a:buFont typeface="Arial"/>
              <a:buChar char="•"/>
            </a:pPr>
            <a:r>
              <a:rPr b="0" lang="en-US" sz="1600" spc="-1" strike="noStrike">
                <a:solidFill>
                  <a:srgbClr val="000000"/>
                </a:solidFill>
                <a:latin typeface="Calibri"/>
              </a:rPr>
              <a:t>Write with quill (goose or swan feather cut to form a nib) dipped into ink</a:t>
            </a:r>
            <a:endParaRPr b="0" lang="en-US" sz="1600" spc="-1" strike="noStrike">
              <a:solidFill>
                <a:srgbClr val="000000"/>
              </a:solidFill>
              <a:latin typeface="Calibri"/>
            </a:endParaRPr>
          </a:p>
          <a:p>
            <a:pPr marL="285840" indent="-285480">
              <a:lnSpc>
                <a:spcPct val="90000"/>
              </a:lnSpc>
              <a:spcBef>
                <a:spcPts val="1001"/>
              </a:spcBef>
              <a:buClr>
                <a:srgbClr val="000000"/>
              </a:buClr>
              <a:buFont typeface="Arial"/>
              <a:buChar char="•"/>
            </a:pPr>
            <a:r>
              <a:rPr b="0" lang="en-US" sz="1600" spc="-1" strike="noStrike">
                <a:solidFill>
                  <a:srgbClr val="000000"/>
                </a:solidFill>
                <a:latin typeface="Calibri"/>
              </a:rPr>
              <a:t>Erase mistakes by scraping ink off with knife</a:t>
            </a:r>
            <a:endParaRPr b="0" lang="en-US" sz="1600" spc="-1" strike="noStrike">
              <a:solidFill>
                <a:srgbClr val="000000"/>
              </a:solidFill>
              <a:latin typeface="Calibri"/>
            </a:endParaRPr>
          </a:p>
          <a:p>
            <a:pPr>
              <a:lnSpc>
                <a:spcPct val="90000"/>
              </a:lnSpc>
              <a:spcBef>
                <a:spcPts val="1001"/>
              </a:spcBef>
            </a:pPr>
            <a:endParaRPr b="0" lang="en-US" sz="1600" spc="-1" strike="noStrike">
              <a:solidFill>
                <a:srgbClr val="000000"/>
              </a:solidFill>
              <a:latin typeface="Calibri"/>
            </a:endParaRPr>
          </a:p>
          <a:p>
            <a:pPr>
              <a:lnSpc>
                <a:spcPct val="90000"/>
              </a:lnSpc>
              <a:spcBef>
                <a:spcPts val="1001"/>
              </a:spcBef>
            </a:pPr>
            <a:r>
              <a:rPr b="0" lang="en-US" sz="1600" spc="-1" strike="noStrike">
                <a:solidFill>
                  <a:srgbClr val="000000"/>
                </a:solidFill>
                <a:latin typeface="Calibri"/>
              </a:rPr>
              <a:t>British Library, MS. Arundel 16, f. 12. Detail of historiated initial 'R'(ege) with a scribe, a censing monk, and other creatures.  </a:t>
            </a:r>
            <a:endParaRPr b="0" lang="en-US" sz="1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Digital Imaging of Endangered Books</a:t>
            </a:r>
            <a:endParaRPr b="0" lang="en-US" sz="4400" spc="-1" strike="noStrike">
              <a:solidFill>
                <a:srgbClr val="000000"/>
              </a:solidFill>
              <a:latin typeface="Calibri"/>
            </a:endParaRPr>
          </a:p>
        </p:txBody>
      </p:sp>
      <p:pic>
        <p:nvPicPr>
          <p:cNvPr id="410" name="Picture 2" descr=""/>
          <p:cNvPicPr/>
          <p:nvPr/>
        </p:nvPicPr>
        <p:blipFill>
          <a:blip r:embed="rId1"/>
          <a:srcRect l="2242" t="0" r="263" b="0"/>
          <a:stretch/>
        </p:blipFill>
        <p:spPr>
          <a:xfrm>
            <a:off x="87120" y="1574280"/>
            <a:ext cx="12071880" cy="56937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1" name="Picture 1" descr=""/>
          <p:cNvPicPr/>
          <p:nvPr/>
        </p:nvPicPr>
        <p:blipFill>
          <a:blip r:embed="rId1"/>
          <a:stretch/>
        </p:blipFill>
        <p:spPr>
          <a:xfrm>
            <a:off x="-576360" y="-324000"/>
            <a:ext cx="13344120" cy="75052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Hyperspectral or Multispectral Imaging</a:t>
            </a:r>
            <a:endParaRPr b="0" lang="en-US" sz="4400" spc="-1" strike="noStrike">
              <a:solidFill>
                <a:srgbClr val="000000"/>
              </a:solidFill>
              <a:latin typeface="Calibri"/>
            </a:endParaRPr>
          </a:p>
        </p:txBody>
      </p:sp>
      <p:pic>
        <p:nvPicPr>
          <p:cNvPr id="413" name="Content Placeholder 4" descr=""/>
          <p:cNvPicPr/>
          <p:nvPr/>
        </p:nvPicPr>
        <p:blipFill>
          <a:blip r:embed="rId1"/>
          <a:stretch/>
        </p:blipFill>
        <p:spPr>
          <a:xfrm>
            <a:off x="1452600" y="1929600"/>
            <a:ext cx="3952440" cy="4142880"/>
          </a:xfrm>
          <a:prstGeom prst="rect">
            <a:avLst/>
          </a:prstGeom>
          <a:ln>
            <a:noFill/>
          </a:ln>
        </p:spPr>
      </p:pic>
      <p:pic>
        <p:nvPicPr>
          <p:cNvPr id="414" name="Content Placeholder 5" descr=""/>
          <p:cNvPicPr/>
          <p:nvPr/>
        </p:nvPicPr>
        <p:blipFill>
          <a:blip r:embed="rId2"/>
          <a:stretch/>
        </p:blipFill>
        <p:spPr>
          <a:xfrm>
            <a:off x="6876000" y="1929600"/>
            <a:ext cx="4681440" cy="374400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Hyperspectral or Multispectral Imaging</a:t>
            </a:r>
            <a:endParaRPr b="0" lang="en-US" sz="4400" spc="-1" strike="noStrike">
              <a:solidFill>
                <a:srgbClr val="000000"/>
              </a:solidFill>
              <a:latin typeface="Calibri"/>
            </a:endParaRPr>
          </a:p>
        </p:txBody>
      </p:sp>
      <p:sp>
        <p:nvSpPr>
          <p:cNvPr id="416" name="TextShape 2"/>
          <p:cNvSpPr txBox="1"/>
          <p:nvPr/>
        </p:nvSpPr>
        <p:spPr>
          <a:xfrm>
            <a:off x="838080" y="1825560"/>
            <a:ext cx="10515240" cy="4350960"/>
          </a:xfrm>
          <a:prstGeom prst="rect">
            <a:avLst/>
          </a:prstGeom>
          <a:noFill/>
          <a:ln>
            <a:noFill/>
          </a:ln>
        </p:spPr>
        <p:txBody>
          <a:bodyPr>
            <a:noAutofit/>
          </a:bodyPr>
          <a:p>
            <a:pPr>
              <a:lnSpc>
                <a:spcPct val="90000"/>
              </a:lnSpc>
              <a:spcBef>
                <a:spcPts val="1001"/>
              </a:spcBef>
            </a:pPr>
            <a:r>
              <a:rPr b="0" lang="en-US" sz="2800" spc="-1" strike="noStrike">
                <a:solidFill>
                  <a:srgbClr val="000000"/>
                </a:solidFill>
                <a:latin typeface="Calibri"/>
              </a:rPr>
              <a:t>“</a:t>
            </a:r>
            <a:r>
              <a:rPr b="0" lang="en-US" sz="2800" spc="-1" strike="noStrike">
                <a:solidFill>
                  <a:srgbClr val="000000"/>
                </a:solidFill>
                <a:latin typeface="Calibri"/>
              </a:rPr>
              <a:t>a powerful, noncontact technique with a range of capabilities. The critical component of the advanced spectral imaging is the capability for chemical characterization of materials, providing both access and enhanced non-visible and visible information in registered high-resolution digital images. This noncontact tool can identify and characterize colorants, inks, and substrates through their specific spectral response, monitor deterioration or changes due to exhibit and other environmental conditions, assess and potentially identify previous treatments that modify chemical and spectral responses of cultural heritage materials…” (Fenella G. France et al)</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Archimedes Codex</a:t>
            </a:r>
            <a:endParaRPr b="0" lang="en-US" sz="3200" spc="-1" strike="noStrike">
              <a:solidFill>
                <a:srgbClr val="000000"/>
              </a:solidFill>
              <a:latin typeface="Calibri"/>
            </a:endParaRPr>
          </a:p>
        </p:txBody>
      </p:sp>
      <p:sp>
        <p:nvSpPr>
          <p:cNvPr id="418" name="TextShape 2"/>
          <p:cNvSpPr txBox="1"/>
          <p:nvPr/>
        </p:nvSpPr>
        <p:spPr>
          <a:xfrm>
            <a:off x="839880" y="2057400"/>
            <a:ext cx="3931920" cy="3811320"/>
          </a:xfrm>
          <a:prstGeom prst="rect">
            <a:avLst/>
          </a:prstGeom>
          <a:noFill/>
          <a:ln>
            <a:noFill/>
          </a:ln>
        </p:spPr>
        <p:txBody>
          <a:bodyPr>
            <a:noAutofit/>
          </a:bodyPr>
          <a:p>
            <a:pPr>
              <a:lnSpc>
                <a:spcPct val="90000"/>
              </a:lnSpc>
              <a:spcBef>
                <a:spcPts val="1001"/>
              </a:spcBef>
            </a:pPr>
            <a:r>
              <a:rPr b="0" lang="en-US" sz="1600" spc="-1" strike="noStrike" u="sng">
                <a:solidFill>
                  <a:srgbClr val="0563c1"/>
                </a:solidFill>
                <a:uFillTx/>
                <a:latin typeface="Calibri"/>
                <a:hlinkClick r:id="rId1"/>
              </a:rPr>
              <a:t>https://</a:t>
            </a:r>
            <a:r>
              <a:rPr b="0" lang="en-US" sz="1600" spc="-1" strike="noStrike" u="sng">
                <a:solidFill>
                  <a:srgbClr val="0563c1"/>
                </a:solidFill>
                <a:uFillTx/>
                <a:latin typeface="Calibri"/>
                <a:hlinkClick r:id="rId2"/>
              </a:rPr>
              <a:t>www.ted.com/talks/william_noel_revealing_the_lost_codex_of_archimedes</a:t>
            </a:r>
            <a:endParaRPr b="0" lang="en-US" sz="1600" spc="-1" strike="noStrike">
              <a:solidFill>
                <a:srgbClr val="000000"/>
              </a:solidFill>
              <a:latin typeface="Calibri"/>
            </a:endParaRPr>
          </a:p>
          <a:p>
            <a:pPr>
              <a:lnSpc>
                <a:spcPct val="90000"/>
              </a:lnSpc>
              <a:spcBef>
                <a:spcPts val="1001"/>
              </a:spcBef>
            </a:pPr>
            <a:endParaRPr b="0" lang="en-US" sz="1600" spc="-1" strike="noStrike">
              <a:solidFill>
                <a:srgbClr val="000000"/>
              </a:solidFill>
              <a:latin typeface="Calibri"/>
            </a:endParaRPr>
          </a:p>
          <a:p>
            <a:pPr>
              <a:lnSpc>
                <a:spcPct val="90000"/>
              </a:lnSpc>
              <a:spcBef>
                <a:spcPts val="1001"/>
              </a:spcBef>
            </a:pPr>
            <a:r>
              <a:rPr b="0" lang="en-US" sz="1600" spc="-1" strike="noStrike" u="sng">
                <a:solidFill>
                  <a:srgbClr val="0563c1"/>
                </a:solidFill>
                <a:uFillTx/>
                <a:latin typeface="Calibri"/>
                <a:hlinkClick r:id="rId3"/>
              </a:rPr>
              <a:t>http://archimedespalimpsest.net/Data</a:t>
            </a:r>
            <a:r>
              <a:rPr b="0" lang="en-US" sz="1600" spc="-1" strike="noStrike" u="sng">
                <a:solidFill>
                  <a:srgbClr val="0563c1"/>
                </a:solidFill>
                <a:uFillTx/>
                <a:latin typeface="Calibri"/>
                <a:hlinkClick r:id="rId4"/>
              </a:rPr>
              <a:t>/</a:t>
            </a:r>
            <a:endParaRPr b="0" lang="en-US" sz="1600" spc="-1" strike="noStrike">
              <a:solidFill>
                <a:srgbClr val="000000"/>
              </a:solidFill>
              <a:latin typeface="Calibri"/>
            </a:endParaRPr>
          </a:p>
          <a:p>
            <a:pPr>
              <a:lnSpc>
                <a:spcPct val="90000"/>
              </a:lnSpc>
              <a:spcBef>
                <a:spcPts val="1001"/>
              </a:spcBef>
            </a:pPr>
            <a:endParaRPr b="0" lang="en-US" sz="1600" spc="-1" strike="noStrike">
              <a:solidFill>
                <a:srgbClr val="000000"/>
              </a:solidFill>
              <a:latin typeface="Calibri"/>
            </a:endParaRPr>
          </a:p>
        </p:txBody>
      </p:sp>
      <p:pic>
        <p:nvPicPr>
          <p:cNvPr id="419" name="Picture 2" descr=""/>
          <p:cNvPicPr/>
          <p:nvPr/>
        </p:nvPicPr>
        <p:blipFill>
          <a:blip r:embed="rId5"/>
          <a:stretch/>
        </p:blipFill>
        <p:spPr>
          <a:xfrm>
            <a:off x="5316480" y="1528920"/>
            <a:ext cx="5905080" cy="379044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839880" y="457200"/>
            <a:ext cx="3931920" cy="159984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Herculaneum Scrolls</a:t>
            </a:r>
            <a:endParaRPr b="0" lang="en-US" sz="3200" spc="-1" strike="noStrike">
              <a:solidFill>
                <a:srgbClr val="000000"/>
              </a:solidFill>
              <a:latin typeface="Calibri"/>
            </a:endParaRPr>
          </a:p>
        </p:txBody>
      </p:sp>
      <p:sp>
        <p:nvSpPr>
          <p:cNvPr id="421" name="TextShape 2"/>
          <p:cNvSpPr txBox="1"/>
          <p:nvPr/>
        </p:nvSpPr>
        <p:spPr>
          <a:xfrm>
            <a:off x="839880" y="2057400"/>
            <a:ext cx="3931920" cy="3811320"/>
          </a:xfrm>
          <a:prstGeom prst="rect">
            <a:avLst/>
          </a:prstGeom>
          <a:noFill/>
          <a:ln>
            <a:noFill/>
          </a:ln>
        </p:spPr>
        <p:txBody>
          <a:bodyPr>
            <a:noAutofit/>
          </a:bodyPr>
          <a:p>
            <a:pPr>
              <a:lnSpc>
                <a:spcPct val="90000"/>
              </a:lnSpc>
              <a:spcBef>
                <a:spcPts val="1001"/>
              </a:spcBef>
            </a:pPr>
            <a:r>
              <a:rPr b="0" lang="en-US" sz="2000" spc="-1" strike="noStrike">
                <a:solidFill>
                  <a:srgbClr val="000000"/>
                </a:solidFill>
                <a:latin typeface="Calibri"/>
              </a:rPr>
              <a:t>“</a:t>
            </a:r>
            <a:r>
              <a:rPr b="0" lang="en-US" sz="2000" spc="-1" strike="noStrike">
                <a:solidFill>
                  <a:srgbClr val="000000"/>
                </a:solidFill>
                <a:latin typeface="Calibri"/>
              </a:rPr>
              <a:t>A papyrus scrolls from Herculaneum, which was carbonized in the eruption of Mt. Vesuvius, undergoes part of the CT scan process to help decipher the writing contained within the scrolls, in an image from the University of Kentucky's Center for Visualization and Virtual Environments taken in 2009.” </a:t>
            </a:r>
            <a:r>
              <a:rPr b="0" lang="en-US" sz="1600" spc="-1" strike="noStrike">
                <a:solidFill>
                  <a:srgbClr val="000000"/>
                </a:solidFill>
                <a:latin typeface="Calibri"/>
              </a:rPr>
              <a:t>(</a:t>
            </a:r>
            <a:r>
              <a:rPr b="0" lang="en-US" sz="1600" spc="-1" strike="noStrike" u="sng">
                <a:solidFill>
                  <a:srgbClr val="0563c1"/>
                </a:solidFill>
                <a:uFillTx/>
                <a:latin typeface="Calibri"/>
                <a:hlinkClick r:id="rId1"/>
              </a:rPr>
              <a:t>https://</a:t>
            </a:r>
            <a:r>
              <a:rPr b="0" lang="en-US" sz="1600" spc="-1" strike="noStrike" u="sng">
                <a:solidFill>
                  <a:srgbClr val="0563c1"/>
                </a:solidFill>
                <a:uFillTx/>
                <a:latin typeface="Calibri"/>
                <a:hlinkClick r:id="rId2"/>
              </a:rPr>
              <a:t>www.newsweek.com/2016/01/29/x-rays-reveal-secrets-egyptian-scrolls-papyrus-416719.html</a:t>
            </a:r>
            <a:r>
              <a:rPr b="0" lang="en-US" sz="1600" spc="-1" strike="noStrike">
                <a:solidFill>
                  <a:srgbClr val="000000"/>
                </a:solidFill>
                <a:latin typeface="Calibri"/>
              </a:rPr>
              <a:t>)</a:t>
            </a:r>
            <a:endParaRPr b="0" lang="en-US" sz="1600" spc="-1" strike="noStrike">
              <a:solidFill>
                <a:srgbClr val="000000"/>
              </a:solidFill>
              <a:latin typeface="Calibri"/>
            </a:endParaRPr>
          </a:p>
          <a:p>
            <a:pPr>
              <a:lnSpc>
                <a:spcPct val="90000"/>
              </a:lnSpc>
              <a:spcBef>
                <a:spcPts val="1001"/>
              </a:spcBef>
            </a:pPr>
            <a:endParaRPr b="0" lang="en-US" sz="1600" spc="-1" strike="noStrike">
              <a:solidFill>
                <a:srgbClr val="000000"/>
              </a:solidFill>
              <a:latin typeface="Calibri"/>
            </a:endParaRPr>
          </a:p>
        </p:txBody>
      </p:sp>
      <p:pic>
        <p:nvPicPr>
          <p:cNvPr id="422" name="Picture 2" descr=""/>
          <p:cNvPicPr/>
          <p:nvPr/>
        </p:nvPicPr>
        <p:blipFill>
          <a:blip r:embed="rId3"/>
          <a:stretch/>
        </p:blipFill>
        <p:spPr>
          <a:xfrm>
            <a:off x="5183280" y="1881360"/>
            <a:ext cx="6171840" cy="308592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The Declaration of Independence (draft)</a:t>
            </a:r>
            <a:endParaRPr b="0" lang="en-US" sz="4400" spc="-1" strike="noStrike">
              <a:solidFill>
                <a:srgbClr val="000000"/>
              </a:solidFill>
              <a:latin typeface="Calibri"/>
            </a:endParaRPr>
          </a:p>
        </p:txBody>
      </p:sp>
      <p:pic>
        <p:nvPicPr>
          <p:cNvPr id="424" name="Content Placeholder 4" descr=""/>
          <p:cNvPicPr/>
          <p:nvPr/>
        </p:nvPicPr>
        <p:blipFill>
          <a:blip r:embed="rId1"/>
          <a:stretch/>
        </p:blipFill>
        <p:spPr>
          <a:xfrm>
            <a:off x="1523880" y="2667960"/>
            <a:ext cx="3809520" cy="2666520"/>
          </a:xfrm>
          <a:prstGeom prst="rect">
            <a:avLst/>
          </a:prstGeom>
          <a:ln>
            <a:noFill/>
          </a:ln>
        </p:spPr>
      </p:pic>
      <p:sp>
        <p:nvSpPr>
          <p:cNvPr id="425" name="TextShape 2"/>
          <p:cNvSpPr txBox="1"/>
          <p:nvPr/>
        </p:nvSpPr>
        <p:spPr>
          <a:xfrm>
            <a:off x="5210640" y="1202400"/>
            <a:ext cx="5181120" cy="4350960"/>
          </a:xfrm>
          <a:prstGeom prst="rect">
            <a:avLst/>
          </a:prstGeom>
          <a:noFill/>
          <a:ln>
            <a:noFill/>
          </a:ln>
        </p:spPr>
        <p:txBody>
          <a:bodyPr>
            <a:normAutofit fontScale="67000"/>
          </a:bodyPr>
          <a:p>
            <a:pPr>
              <a:lnSpc>
                <a:spcPct val="90000"/>
              </a:lnSpc>
              <a:spcBef>
                <a:spcPts val="1001"/>
              </a:spcBef>
            </a:pPr>
            <a:r>
              <a:rPr b="0" lang="en-US" sz="2800" spc="-1" strike="noStrike">
                <a:solidFill>
                  <a:srgbClr val="000000"/>
                </a:solidFill>
                <a:latin typeface="Calibri"/>
              </a:rPr>
              <a:t>Patriots? Residents?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Fenella G. France and Michael B. Toth. 2011. </a:t>
            </a:r>
            <a:r>
              <a:rPr b="0" lang="en-US" sz="2800" spc="-1" strike="noStrike" u="sng">
                <a:solidFill>
                  <a:srgbClr val="0563c1"/>
                </a:solidFill>
                <a:uFillTx/>
                <a:latin typeface="Calibri"/>
                <a:hlinkClick r:id="rId2"/>
              </a:rPr>
              <a:t>“Spectral </a:t>
            </a:r>
            <a:r>
              <a:rPr b="0" lang="en-US" sz="2800" spc="-1" strike="noStrike" u="sng">
                <a:solidFill>
                  <a:srgbClr val="0563c1"/>
                </a:solidFill>
                <a:uFillTx/>
                <a:latin typeface="Calibri"/>
                <a:hlinkClick r:id="rId3"/>
              </a:rPr>
              <a:t>imaging for revealing and preserving world cultural </a:t>
            </a:r>
            <a:r>
              <a:rPr b="0" lang="en-US" sz="2800" spc="-1" strike="noStrike" u="sng">
                <a:solidFill>
                  <a:srgbClr val="0563c1"/>
                </a:solidFill>
                <a:uFillTx/>
                <a:latin typeface="Calibri"/>
                <a:hlinkClick r:id="rId4"/>
              </a:rPr>
              <a:t>heritage</a:t>
            </a:r>
            <a:r>
              <a:rPr b="0" lang="en-US" sz="2800" spc="-1" strike="noStrike">
                <a:solidFill>
                  <a:srgbClr val="000000"/>
                </a:solidFill>
                <a:latin typeface="Calibri"/>
              </a:rPr>
              <a:t>.” The Institute of Electrical and Electronics Engineers, Inc. (IEEE) Conference Proceedings, 08/2011, pp. 1450 – 1454.</a:t>
            </a:r>
            <a:br/>
            <a:r>
              <a:rPr b="0" lang="en-US" sz="2800" spc="-1" strike="noStrike">
                <a:solidFill>
                  <a:srgbClr val="000000"/>
                </a:solidFill>
                <a:latin typeface="Calibri"/>
              </a:rPr>
              <a:t> </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See also:  Marc Kaufman</a:t>
            </a:r>
            <a:r>
              <a:rPr b="0" i="1" lang="en-US" sz="2800" spc="-1" strike="noStrike">
                <a:solidFill>
                  <a:srgbClr val="000000"/>
                </a:solidFill>
                <a:latin typeface="Calibri"/>
              </a:rPr>
              <a:t>. “</a:t>
            </a:r>
            <a:r>
              <a:rPr b="0" lang="en-US" sz="2800" spc="-1" strike="noStrike">
                <a:solidFill>
                  <a:srgbClr val="000000"/>
                </a:solidFill>
                <a:latin typeface="Calibri"/>
              </a:rPr>
              <a:t>Jefferson changed </a:t>
            </a:r>
            <a:r>
              <a:rPr b="0" lang="en-US" sz="2800" spc="-1" strike="noStrike">
                <a:solidFill>
                  <a:srgbClr val="ffffff"/>
                </a:solidFill>
                <a:latin typeface="Calibri"/>
              </a:rPr>
              <a:t>'subjects</a:t>
            </a:r>
            <a:r>
              <a:rPr b="0" lang="en-US" sz="2800" spc="-1" strike="noStrike">
                <a:solidFill>
                  <a:srgbClr val="000000"/>
                </a:solidFill>
                <a:latin typeface="Calibri"/>
              </a:rPr>
              <a:t>' to 'citizens' in Declaration of Independence.” </a:t>
            </a:r>
            <a:r>
              <a:rPr b="0" i="1" lang="en-US" sz="2800" spc="-1" strike="noStrike">
                <a:solidFill>
                  <a:srgbClr val="000000"/>
                </a:solidFill>
                <a:latin typeface="Calibri"/>
              </a:rPr>
              <a:t>The Washington Post</a:t>
            </a:r>
            <a:r>
              <a:rPr b="0" lang="en-US" sz="2800" spc="-1" strike="noStrike">
                <a:solidFill>
                  <a:srgbClr val="000000"/>
                </a:solidFill>
                <a:latin typeface="Calibri"/>
              </a:rPr>
              <a:t>, July 3, 2010.</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The Declaration of Independence (draft)</a:t>
            </a:r>
            <a:endParaRPr b="0" lang="en-US" sz="4400" spc="-1" strike="noStrike">
              <a:solidFill>
                <a:srgbClr val="000000"/>
              </a:solidFill>
              <a:latin typeface="Calibri"/>
            </a:endParaRPr>
          </a:p>
        </p:txBody>
      </p:sp>
      <p:pic>
        <p:nvPicPr>
          <p:cNvPr id="427" name="Content Placeholder 4" descr=""/>
          <p:cNvPicPr/>
          <p:nvPr/>
        </p:nvPicPr>
        <p:blipFill>
          <a:blip r:embed="rId1"/>
          <a:stretch/>
        </p:blipFill>
        <p:spPr>
          <a:xfrm>
            <a:off x="1362600" y="2582640"/>
            <a:ext cx="3809520" cy="2666520"/>
          </a:xfrm>
          <a:prstGeom prst="rect">
            <a:avLst/>
          </a:prstGeom>
          <a:ln>
            <a:noFill/>
          </a:ln>
        </p:spPr>
      </p:pic>
      <p:pic>
        <p:nvPicPr>
          <p:cNvPr id="428" name="Picture 2" descr=""/>
          <p:cNvPicPr/>
          <p:nvPr/>
        </p:nvPicPr>
        <p:blipFill>
          <a:blip r:embed="rId2"/>
          <a:stretch/>
        </p:blipFill>
        <p:spPr>
          <a:xfrm>
            <a:off x="1144440" y="1343160"/>
            <a:ext cx="9902520" cy="514620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9" name="Picture 4" descr=""/>
          <p:cNvPicPr/>
          <p:nvPr/>
        </p:nvPicPr>
        <p:blipFill>
          <a:blip r:embed="rId1"/>
          <a:stretch/>
        </p:blipFill>
        <p:spPr>
          <a:xfrm>
            <a:off x="209520" y="-838080"/>
            <a:ext cx="11772720" cy="853416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934920" y="1036440"/>
            <a:ext cx="2563560" cy="73620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Illumination</a:t>
            </a:r>
            <a:endParaRPr b="0" lang="en-US" sz="3200" spc="-1" strike="noStrike">
              <a:solidFill>
                <a:srgbClr val="000000"/>
              </a:solidFill>
              <a:latin typeface="Calibri"/>
            </a:endParaRPr>
          </a:p>
        </p:txBody>
      </p:sp>
      <p:sp>
        <p:nvSpPr>
          <p:cNvPr id="313" name="TextShape 2"/>
          <p:cNvSpPr txBox="1"/>
          <p:nvPr/>
        </p:nvSpPr>
        <p:spPr>
          <a:xfrm>
            <a:off x="573120" y="1917720"/>
            <a:ext cx="3274560" cy="2717280"/>
          </a:xfrm>
          <a:prstGeom prst="rect">
            <a:avLst/>
          </a:prstGeom>
          <a:noFill/>
          <a:ln>
            <a:noFill/>
          </a:ln>
        </p:spPr>
        <p:txBody>
          <a:bodyPr>
            <a:normAutofit/>
          </a:bodyPr>
          <a:p>
            <a:pPr marL="285840" indent="-285480">
              <a:lnSpc>
                <a:spcPct val="90000"/>
              </a:lnSpc>
              <a:spcBef>
                <a:spcPts val="1001"/>
              </a:spcBef>
              <a:buClr>
                <a:srgbClr val="000000"/>
              </a:buClr>
              <a:buFont typeface="Arial"/>
              <a:buChar char="•"/>
            </a:pPr>
            <a:r>
              <a:rPr b="0" lang="en-US" sz="2100" spc="-1" strike="noStrike">
                <a:solidFill>
                  <a:srgbClr val="000000"/>
                </a:solidFill>
                <a:latin typeface="Calibri"/>
              </a:rPr>
              <a:t>Apply gold leaf</a:t>
            </a:r>
            <a:endParaRPr b="0" lang="en-US" sz="2100" spc="-1" strike="noStrike">
              <a:solidFill>
                <a:srgbClr val="000000"/>
              </a:solidFill>
              <a:latin typeface="Calibri"/>
            </a:endParaRPr>
          </a:p>
          <a:p>
            <a:pPr>
              <a:lnSpc>
                <a:spcPct val="90000"/>
              </a:lnSpc>
              <a:spcBef>
                <a:spcPts val="1001"/>
              </a:spcBef>
            </a:pPr>
            <a:r>
              <a:rPr b="0" lang="en-US" sz="1600" spc="-1" strike="noStrike">
                <a:solidFill>
                  <a:srgbClr val="000000"/>
                </a:solidFill>
                <a:latin typeface="Calibri"/>
              </a:rPr>
              <a:t>Image:  British Library, The Lindisfarne Gospels (London, British Library Cotton MS Nero D.IV), early 8</a:t>
            </a:r>
            <a:r>
              <a:rPr b="0" lang="en-US" sz="1600" spc="-1" strike="noStrike" baseline="30000">
                <a:solidFill>
                  <a:srgbClr val="000000"/>
                </a:solidFill>
                <a:latin typeface="Calibri"/>
              </a:rPr>
              <a:t>th</a:t>
            </a:r>
            <a:r>
              <a:rPr b="0" lang="en-US" sz="1600" spc="-1" strike="noStrike">
                <a:solidFill>
                  <a:srgbClr val="000000"/>
                </a:solidFill>
                <a:latin typeface="Calibri"/>
              </a:rPr>
              <a:t> c.</a:t>
            </a:r>
            <a:endParaRPr b="0" lang="en-US" sz="1600" spc="-1" strike="noStrike">
              <a:solidFill>
                <a:srgbClr val="000000"/>
              </a:solidFill>
              <a:latin typeface="Calibri"/>
            </a:endParaRPr>
          </a:p>
        </p:txBody>
      </p:sp>
      <p:pic>
        <p:nvPicPr>
          <p:cNvPr id="314" name="Picture 6" descr=""/>
          <p:cNvPicPr/>
          <p:nvPr/>
        </p:nvPicPr>
        <p:blipFill>
          <a:blip r:embed="rId1"/>
          <a:stretch/>
        </p:blipFill>
        <p:spPr>
          <a:xfrm>
            <a:off x="4248000" y="1036440"/>
            <a:ext cx="7480440" cy="483228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Risks to Digital Archives</a:t>
            </a:r>
            <a:endParaRPr b="0" lang="en-US" sz="4400" spc="-1" strike="noStrike">
              <a:solidFill>
                <a:srgbClr val="000000"/>
              </a:solidFill>
              <a:latin typeface="Calibri"/>
            </a:endParaRPr>
          </a:p>
        </p:txBody>
      </p:sp>
      <p:sp>
        <p:nvSpPr>
          <p:cNvPr id="431" name="TextShape 2"/>
          <p:cNvSpPr txBox="1"/>
          <p:nvPr/>
        </p:nvSpPr>
        <p:spPr>
          <a:xfrm>
            <a:off x="838080" y="1825560"/>
            <a:ext cx="10515240" cy="4350960"/>
          </a:xfrm>
          <a:prstGeom prst="rect">
            <a:avLst/>
          </a:prstGeom>
          <a:noFill/>
          <a:ln>
            <a:noFill/>
          </a:ln>
        </p:spPr>
        <p:txBody>
          <a:bodyPr>
            <a:noAutofit/>
          </a:bodyPr>
          <a:p>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Picture 2" descr=""/>
          <p:cNvPicPr/>
          <p:nvPr/>
        </p:nvPicPr>
        <p:blipFill>
          <a:blip r:embed="rId1"/>
          <a:stretch/>
        </p:blipFill>
        <p:spPr>
          <a:xfrm>
            <a:off x="4671720" y="1819080"/>
            <a:ext cx="2496960" cy="3042360"/>
          </a:xfrm>
          <a:prstGeom prst="rect">
            <a:avLst/>
          </a:prstGeom>
          <a:ln>
            <a:noFill/>
          </a:ln>
        </p:spPr>
      </p:pic>
      <p:sp>
        <p:nvSpPr>
          <p:cNvPr id="433" name="CustomShape 1"/>
          <p:cNvSpPr/>
          <p:nvPr/>
        </p:nvSpPr>
        <p:spPr>
          <a:xfrm>
            <a:off x="5051520" y="524160"/>
            <a:ext cx="2386080" cy="1004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6000" spc="-1" strike="noStrike">
                <a:solidFill>
                  <a:srgbClr val="000000"/>
                </a:solidFill>
                <a:latin typeface="Calibri"/>
              </a:rPr>
              <a:t>LOST</a:t>
            </a:r>
            <a:endParaRPr b="0" lang="en-US" sz="6000" spc="-1" strike="noStrike">
              <a:latin typeface="Arial"/>
            </a:endParaRPr>
          </a:p>
        </p:txBody>
      </p:sp>
      <p:sp>
        <p:nvSpPr>
          <p:cNvPr id="434" name="CustomShape 2"/>
          <p:cNvSpPr/>
          <p:nvPr/>
        </p:nvSpPr>
        <p:spPr>
          <a:xfrm>
            <a:off x="5000760" y="5141160"/>
            <a:ext cx="1838880" cy="1004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6000" spc="-1" strike="noStrike">
                <a:solidFill>
                  <a:srgbClr val="000000"/>
                </a:solidFill>
                <a:latin typeface="Calibri"/>
              </a:rPr>
              <a:t>DATA</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Risks to Digital Archives</a:t>
            </a:r>
            <a:endParaRPr b="0" lang="en-US" sz="4400" spc="-1" strike="noStrike">
              <a:solidFill>
                <a:srgbClr val="000000"/>
              </a:solidFill>
              <a:latin typeface="Calibri"/>
            </a:endParaRPr>
          </a:p>
        </p:txBody>
      </p:sp>
      <p:pic>
        <p:nvPicPr>
          <p:cNvPr id="436" name="Picture 2" descr=""/>
          <p:cNvPicPr/>
          <p:nvPr/>
        </p:nvPicPr>
        <p:blipFill>
          <a:blip r:embed="rId1"/>
          <a:srcRect l="0" t="0" r="9463" b="0"/>
          <a:stretch/>
        </p:blipFill>
        <p:spPr>
          <a:xfrm>
            <a:off x="6281280" y="1690560"/>
            <a:ext cx="4691160" cy="3238200"/>
          </a:xfrm>
          <a:prstGeom prst="rect">
            <a:avLst/>
          </a:prstGeom>
          <a:ln>
            <a:noFill/>
          </a:ln>
        </p:spPr>
      </p:pic>
      <p:sp>
        <p:nvSpPr>
          <p:cNvPr id="437" name="CustomShape 2"/>
          <p:cNvSpPr/>
          <p:nvPr/>
        </p:nvSpPr>
        <p:spPr>
          <a:xfrm>
            <a:off x="6172200" y="5064120"/>
            <a:ext cx="51811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Windows Blue Screen of Death (Wikipedia, original uploader:  Akhristov at English Wikipedia.  Public Domain.)</a:t>
            </a:r>
            <a:endParaRPr b="0" lang="en-US" sz="1800" spc="-1" strike="noStrike">
              <a:latin typeface="Arial"/>
            </a:endParaRPr>
          </a:p>
        </p:txBody>
      </p:sp>
      <p:pic>
        <p:nvPicPr>
          <p:cNvPr id="438" name="Picture 2" descr=""/>
          <p:cNvPicPr/>
          <p:nvPr/>
        </p:nvPicPr>
        <p:blipFill>
          <a:blip r:embed="rId2"/>
          <a:stretch/>
        </p:blipFill>
        <p:spPr>
          <a:xfrm>
            <a:off x="963360" y="1649520"/>
            <a:ext cx="4372560" cy="3279240"/>
          </a:xfrm>
          <a:prstGeom prst="rect">
            <a:avLst/>
          </a:prstGeom>
          <a:ln>
            <a:noFill/>
          </a:ln>
        </p:spPr>
      </p:pic>
      <p:sp>
        <p:nvSpPr>
          <p:cNvPr id="439" name="CustomShape 3"/>
          <p:cNvSpPr/>
          <p:nvPr/>
        </p:nvSpPr>
        <p:spPr>
          <a:xfrm>
            <a:off x="914400" y="5064120"/>
            <a:ext cx="518112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15th-century manuscript in Dubrovnik archives, photographed by Emir O Filipovic (@EmirOFilipovic).</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8398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Doomsday Book</a:t>
            </a:r>
            <a:endParaRPr b="0" lang="en-US" sz="4400" spc="-1" strike="noStrike">
              <a:solidFill>
                <a:srgbClr val="000000"/>
              </a:solidFill>
              <a:latin typeface="Calibri"/>
            </a:endParaRPr>
          </a:p>
        </p:txBody>
      </p:sp>
      <p:sp>
        <p:nvSpPr>
          <p:cNvPr id="441" name="TextShape 2"/>
          <p:cNvSpPr txBox="1"/>
          <p:nvPr/>
        </p:nvSpPr>
        <p:spPr>
          <a:xfrm>
            <a:off x="824400" y="5559120"/>
            <a:ext cx="5157360" cy="823680"/>
          </a:xfrm>
          <a:prstGeom prst="rect">
            <a:avLst/>
          </a:prstGeom>
          <a:noFill/>
          <a:ln>
            <a:noFill/>
          </a:ln>
        </p:spPr>
        <p:txBody>
          <a:bodyPr anchor="b">
            <a:noAutofit/>
          </a:bodyPr>
          <a:p>
            <a:pPr>
              <a:lnSpc>
                <a:spcPct val="90000"/>
              </a:lnSpc>
              <a:spcBef>
                <a:spcPts val="1001"/>
              </a:spcBef>
            </a:pPr>
            <a:r>
              <a:rPr b="1" lang="en-US" sz="2400" spc="-1" strike="noStrike">
                <a:solidFill>
                  <a:srgbClr val="000000"/>
                </a:solidFill>
                <a:latin typeface="Calibri"/>
              </a:rPr>
              <a:t>1086</a:t>
            </a:r>
            <a:endParaRPr b="0" lang="en-US" sz="2400" spc="-1" strike="noStrike">
              <a:solidFill>
                <a:srgbClr val="000000"/>
              </a:solidFill>
              <a:latin typeface="Calibri"/>
            </a:endParaRPr>
          </a:p>
        </p:txBody>
      </p:sp>
      <p:pic>
        <p:nvPicPr>
          <p:cNvPr id="442" name="Picture 2" descr=""/>
          <p:cNvPicPr/>
          <p:nvPr/>
        </p:nvPicPr>
        <p:blipFill>
          <a:blip r:embed="rId1"/>
          <a:stretch/>
        </p:blipFill>
        <p:spPr>
          <a:xfrm>
            <a:off x="530640" y="1906920"/>
            <a:ext cx="5427000" cy="2597760"/>
          </a:xfrm>
          <a:prstGeom prst="rect">
            <a:avLst/>
          </a:prstGeom>
          <a:ln>
            <a:noFill/>
          </a:ln>
        </p:spPr>
      </p:pic>
      <p:sp>
        <p:nvSpPr>
          <p:cNvPr id="443" name="TextShape 3"/>
          <p:cNvSpPr txBox="1"/>
          <p:nvPr/>
        </p:nvSpPr>
        <p:spPr>
          <a:xfrm>
            <a:off x="6710040" y="5572080"/>
            <a:ext cx="5182920" cy="823680"/>
          </a:xfrm>
          <a:prstGeom prst="rect">
            <a:avLst/>
          </a:prstGeom>
          <a:noFill/>
          <a:ln>
            <a:noFill/>
          </a:ln>
        </p:spPr>
        <p:txBody>
          <a:bodyPr anchor="b">
            <a:noAutofit/>
          </a:bodyPr>
          <a:p>
            <a:pPr>
              <a:lnSpc>
                <a:spcPct val="90000"/>
              </a:lnSpc>
              <a:spcBef>
                <a:spcPts val="1001"/>
              </a:spcBef>
            </a:pPr>
            <a:r>
              <a:rPr b="1" lang="en-US" sz="2400" spc="-1" strike="noStrike">
                <a:solidFill>
                  <a:srgbClr val="000000"/>
                </a:solidFill>
                <a:latin typeface="Calibri"/>
              </a:rPr>
              <a:t>1986</a:t>
            </a:r>
            <a:endParaRPr b="0" lang="en-US" sz="2400" spc="-1" strike="noStrike">
              <a:solidFill>
                <a:srgbClr val="000000"/>
              </a:solidFill>
              <a:latin typeface="Calibri"/>
            </a:endParaRPr>
          </a:p>
        </p:txBody>
      </p:sp>
      <p:pic>
        <p:nvPicPr>
          <p:cNvPr id="444" name="Picture 4" descr=""/>
          <p:cNvPicPr/>
          <p:nvPr/>
        </p:nvPicPr>
        <p:blipFill>
          <a:blip r:embed="rId2"/>
          <a:stretch/>
        </p:blipFill>
        <p:spPr>
          <a:xfrm>
            <a:off x="6442560" y="1501560"/>
            <a:ext cx="4912560" cy="368424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extShape 1"/>
          <p:cNvSpPr txBox="1"/>
          <p:nvPr/>
        </p:nvSpPr>
        <p:spPr>
          <a:xfrm>
            <a:off x="1564560" y="1641600"/>
            <a:ext cx="9628560" cy="3535920"/>
          </a:xfrm>
          <a:prstGeom prst="rect">
            <a:avLst/>
          </a:prstGeom>
          <a:noFill/>
          <a:ln>
            <a:noFill/>
          </a:ln>
        </p:spPr>
        <p:txBody>
          <a:bodyPr>
            <a:normAutofit/>
          </a:bodyPr>
          <a:p>
            <a:pPr>
              <a:lnSpc>
                <a:spcPct val="90000"/>
              </a:lnSpc>
              <a:spcBef>
                <a:spcPts val="1001"/>
              </a:spcBef>
            </a:pPr>
            <a:r>
              <a:rPr b="0" lang="en-US" sz="2800" spc="-1" strike="noStrike">
                <a:solidFill>
                  <a:srgbClr val="000000"/>
                </a:solidFill>
                <a:latin typeface="Calibri"/>
              </a:rPr>
              <a:t>The BBC Domesday Project was stored on adapted laser discs.  Reading these discs required a state-of-the-art microcomputer, the Acorn BBC Master, customized with a specially produced laserdisc player.</a:t>
            </a:r>
            <a:b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6" name="Picture 2" descr=""/>
          <p:cNvPicPr/>
          <p:nvPr/>
        </p:nvPicPr>
        <p:blipFill>
          <a:blip r:embed="rId1"/>
          <a:srcRect l="0" t="3442" r="0" b="10326"/>
          <a:stretch/>
        </p:blipFill>
        <p:spPr>
          <a:xfrm>
            <a:off x="2445840" y="165240"/>
            <a:ext cx="9439920" cy="6090480"/>
          </a:xfrm>
          <a:prstGeom prst="rect">
            <a:avLst/>
          </a:prstGeom>
          <a:ln>
            <a:noFill/>
          </a:ln>
        </p:spPr>
      </p:pic>
      <p:sp>
        <p:nvSpPr>
          <p:cNvPr id="447" name="CustomShape 1"/>
          <p:cNvSpPr/>
          <p:nvPr/>
        </p:nvSpPr>
        <p:spPr>
          <a:xfrm>
            <a:off x="418680" y="374400"/>
            <a:ext cx="1762200" cy="2833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(Photo:  A Domesday system at the Vintage Computer Festival 2010, Bletchley, UK.  Photo by Regregex, Wikipedia.)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Picture 1" descr=""/>
          <p:cNvPicPr/>
          <p:nvPr/>
        </p:nvPicPr>
        <p:blipFill>
          <a:blip r:embed="rId1"/>
          <a:stretch/>
        </p:blipFill>
        <p:spPr>
          <a:xfrm>
            <a:off x="1540800" y="340560"/>
            <a:ext cx="8322120" cy="641556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9" name="Picture 1" descr=""/>
          <p:cNvPicPr/>
          <p:nvPr/>
        </p:nvPicPr>
        <p:blipFill>
          <a:blip r:embed="rId1"/>
          <a:stretch/>
        </p:blipFill>
        <p:spPr>
          <a:xfrm>
            <a:off x="2784600" y="457560"/>
            <a:ext cx="7098840" cy="3642840"/>
          </a:xfrm>
          <a:prstGeom prst="rect">
            <a:avLst/>
          </a:prstGeom>
          <a:ln>
            <a:noFill/>
          </a:ln>
        </p:spPr>
      </p:pic>
      <p:sp>
        <p:nvSpPr>
          <p:cNvPr id="450" name="CustomShape 1"/>
          <p:cNvSpPr/>
          <p:nvPr/>
        </p:nvSpPr>
        <p:spPr>
          <a:xfrm>
            <a:off x="2075400" y="4448880"/>
            <a:ext cx="8147160" cy="1309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000" spc="-1" strike="noStrike">
                <a:solidFill>
                  <a:srgbClr val="000000"/>
                </a:solidFill>
                <a:latin typeface="Palatino Linotype"/>
              </a:rPr>
              <a:t>Data Loss and Digital Archives:  Storage, Loss, Preservation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Dictionary of Old English Corpus:  1980s</a:t>
            </a:r>
            <a:endParaRPr b="0" lang="en-US" sz="4400" spc="-1" strike="noStrike">
              <a:solidFill>
                <a:srgbClr val="000000"/>
              </a:solidFill>
              <a:latin typeface="Calibri"/>
            </a:endParaRPr>
          </a:p>
        </p:txBody>
      </p:sp>
      <p:sp>
        <p:nvSpPr>
          <p:cNvPr id="452" name="TextShape 2"/>
          <p:cNvSpPr txBox="1"/>
          <p:nvPr/>
        </p:nvSpPr>
        <p:spPr>
          <a:xfrm>
            <a:off x="838080" y="1825560"/>
            <a:ext cx="3488760" cy="4350960"/>
          </a:xfrm>
          <a:prstGeom prst="rect">
            <a:avLst/>
          </a:prstGeom>
          <a:noFill/>
          <a:ln>
            <a:noFill/>
          </a:ln>
        </p:spPr>
        <p:txBody>
          <a:bodyPr>
            <a:noAutofit/>
          </a:bodyPr>
          <a:p>
            <a:pPr>
              <a:lnSpc>
                <a:spcPct val="90000"/>
              </a:lnSpc>
              <a:spcBef>
                <a:spcPts val="1001"/>
              </a:spcBef>
            </a:pPr>
            <a:r>
              <a:rPr b="0" i="1" lang="en-US" sz="2800" spc="-1" strike="noStrike">
                <a:solidFill>
                  <a:srgbClr val="000000"/>
                </a:solidFill>
                <a:latin typeface="Calibri"/>
              </a:rPr>
              <a:t>Beowulf</a:t>
            </a:r>
            <a:r>
              <a:rPr b="0" lang="en-US" sz="2800" spc="-1" strike="noStrike">
                <a:solidFill>
                  <a:srgbClr val="000000"/>
                </a:solidFill>
                <a:latin typeface="Calibri"/>
              </a:rPr>
              <a:t> on Scantron (photo by A. Bolintineanu).</a:t>
            </a:r>
            <a:endParaRPr b="0" lang="en-US" sz="2800" spc="-1" strike="noStrike">
              <a:solidFill>
                <a:srgbClr val="000000"/>
              </a:solidFill>
              <a:latin typeface="Calibri"/>
            </a:endParaRPr>
          </a:p>
        </p:txBody>
      </p:sp>
      <p:pic>
        <p:nvPicPr>
          <p:cNvPr id="453" name="Picture 7" descr=""/>
          <p:cNvPicPr/>
          <p:nvPr/>
        </p:nvPicPr>
        <p:blipFill>
          <a:blip r:embed="rId1">
            <a:extLst>
              <a:ext uri="{BEBA8EAE-BF5A-486C-A8C5-ECC9F3942E4B}">
                <a14:imgProps xmlns:a14="http://schemas.microsoft.com/office/drawing/2010/main">
                  <a14:imgLayer r:embed="rId2">
                    <a14:imgEffect>
                      <a14:brightnessContrast bright="40000" contrast="-40000"/>
                    </a14:imgEffect>
                  </a14:imgLayer>
                </a14:imgProps>
              </a:ext>
            </a:extLst>
          </a:blip>
          <a:stretch/>
        </p:blipFill>
        <p:spPr>
          <a:xfrm>
            <a:off x="4578480" y="1690560"/>
            <a:ext cx="6952680" cy="421776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Dictionary of Old English Corpus:  2016</a:t>
            </a:r>
            <a:endParaRPr b="0" lang="en-US" sz="4400" spc="-1" strike="noStrike">
              <a:solidFill>
                <a:srgbClr val="000000"/>
              </a:solidFill>
              <a:latin typeface="Calibri"/>
            </a:endParaRPr>
          </a:p>
        </p:txBody>
      </p:sp>
      <p:pic>
        <p:nvPicPr>
          <p:cNvPr id="455" name="Content Placeholder 6" descr=""/>
          <p:cNvPicPr/>
          <p:nvPr/>
        </p:nvPicPr>
        <p:blipFill>
          <a:blip r:embed="rId1"/>
          <a:stretch/>
        </p:blipFill>
        <p:spPr>
          <a:xfrm>
            <a:off x="2029320" y="1825560"/>
            <a:ext cx="8133120" cy="43509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839880" y="457200"/>
            <a:ext cx="3931920" cy="816120"/>
          </a:xfrm>
          <a:prstGeom prst="rect">
            <a:avLst/>
          </a:prstGeom>
          <a:noFill/>
          <a:ln>
            <a:noFill/>
          </a:ln>
        </p:spPr>
        <p:txBody>
          <a:bodyPr anchor="b">
            <a:noAutofit/>
          </a:bodyPr>
          <a:p>
            <a:pPr>
              <a:lnSpc>
                <a:spcPct val="90000"/>
              </a:lnSpc>
            </a:pPr>
            <a:r>
              <a:rPr b="0" lang="en-US" sz="3200" spc="-1" strike="noStrike">
                <a:solidFill>
                  <a:srgbClr val="000000"/>
                </a:solidFill>
                <a:latin typeface="Calibri Light"/>
              </a:rPr>
              <a:t>Writing</a:t>
            </a:r>
            <a:endParaRPr b="0" lang="en-US" sz="3200" spc="-1" strike="noStrike">
              <a:solidFill>
                <a:srgbClr val="000000"/>
              </a:solidFill>
              <a:latin typeface="Calibri"/>
            </a:endParaRPr>
          </a:p>
        </p:txBody>
      </p:sp>
      <p:sp>
        <p:nvSpPr>
          <p:cNvPr id="316" name="TextShape 2"/>
          <p:cNvSpPr txBox="1"/>
          <p:nvPr/>
        </p:nvSpPr>
        <p:spPr>
          <a:xfrm>
            <a:off x="839880" y="1289880"/>
            <a:ext cx="3931920" cy="990360"/>
          </a:xfrm>
          <a:prstGeom prst="rect">
            <a:avLst/>
          </a:prstGeom>
          <a:noFill/>
          <a:ln>
            <a:noFill/>
          </a:ln>
        </p:spPr>
        <p:txBody>
          <a:bodyPr>
            <a:noAutofit/>
          </a:bodyPr>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1600" spc="-1" strike="noStrike">
                <a:solidFill>
                  <a:srgbClr val="000000"/>
                </a:solidFill>
                <a:latin typeface="Calibri"/>
              </a:rPr>
              <a:t>British Library, MS. Arundel 43,  f. 80v .  Donatus writing his Grammar. </a:t>
            </a:r>
            <a:endParaRPr b="0" lang="en-US" sz="1600" spc="-1" strike="noStrike">
              <a:solidFill>
                <a:srgbClr val="000000"/>
              </a:solidFill>
              <a:latin typeface="Calibri"/>
            </a:endParaRPr>
          </a:p>
        </p:txBody>
      </p:sp>
      <p:pic>
        <p:nvPicPr>
          <p:cNvPr id="317" name="Picture 3" descr=""/>
          <p:cNvPicPr/>
          <p:nvPr/>
        </p:nvPicPr>
        <p:blipFill>
          <a:blip r:embed="rId1"/>
          <a:stretch/>
        </p:blipFill>
        <p:spPr>
          <a:xfrm>
            <a:off x="6362640" y="566640"/>
            <a:ext cx="4457520" cy="5724000"/>
          </a:xfrm>
          <a:prstGeom prst="rect">
            <a:avLst/>
          </a:prstGeom>
          <a:ln>
            <a:noFill/>
          </a:ln>
        </p:spPr>
      </p:pic>
      <p:sp>
        <p:nvSpPr>
          <p:cNvPr id="318" name="CustomShape 3"/>
          <p:cNvSpPr/>
          <p:nvPr/>
        </p:nvSpPr>
        <p:spPr>
          <a:xfrm>
            <a:off x="948600" y="2479680"/>
            <a:ext cx="3931920" cy="3811320"/>
          </a:xfrm>
          <a:prstGeom prst="rect">
            <a:avLst/>
          </a:prstGeom>
          <a:noFill/>
          <a:ln>
            <a:noFill/>
          </a:ln>
        </p:spPr>
        <p:style>
          <a:lnRef idx="0"/>
          <a:fillRef idx="0"/>
          <a:effectRef idx="0"/>
          <a:fontRef idx="minor"/>
        </p:style>
        <p:txBody>
          <a:bodyPr>
            <a:normAutofit/>
          </a:bodyPr>
          <a:p>
            <a:pPr marL="285840" indent="-285480">
              <a:lnSpc>
                <a:spcPct val="90000"/>
              </a:lnSpc>
              <a:spcBef>
                <a:spcPts val="1001"/>
              </a:spcBef>
              <a:buClr>
                <a:srgbClr val="000000"/>
              </a:buClr>
              <a:buFont typeface="Arial"/>
              <a:buChar char="•"/>
            </a:pPr>
            <a:r>
              <a:rPr b="0" lang="en-US" sz="1600" spc="-1" strike="noStrike">
                <a:solidFill>
                  <a:srgbClr val="000000"/>
                </a:solidFill>
                <a:latin typeface="Calibri"/>
              </a:rPr>
              <a:t>Rule the parchment (lead point or coloured ink)</a:t>
            </a:r>
            <a:endParaRPr b="0" lang="en-US" sz="1600" spc="-1" strike="noStrike">
              <a:latin typeface="Arial"/>
            </a:endParaRPr>
          </a:p>
          <a:p>
            <a:pPr marL="285840" indent="-285480">
              <a:lnSpc>
                <a:spcPct val="90000"/>
              </a:lnSpc>
              <a:spcBef>
                <a:spcPts val="1001"/>
              </a:spcBef>
              <a:buClr>
                <a:srgbClr val="000000"/>
              </a:buClr>
              <a:buFont typeface="Arial"/>
              <a:buChar char="•"/>
            </a:pPr>
            <a:r>
              <a:rPr b="0" lang="en-US" sz="1600" spc="-1" strike="noStrike">
                <a:solidFill>
                  <a:srgbClr val="000000"/>
                </a:solidFill>
                <a:latin typeface="Calibri"/>
              </a:rPr>
              <a:t>Write with quill (goose or swan feather cut to form a nib) dipped into ink</a:t>
            </a:r>
            <a:endParaRPr b="0" lang="en-US" sz="1600" spc="-1" strike="noStrike">
              <a:latin typeface="Arial"/>
            </a:endParaRPr>
          </a:p>
          <a:p>
            <a:pPr marL="285840" indent="-285480">
              <a:lnSpc>
                <a:spcPct val="90000"/>
              </a:lnSpc>
              <a:spcBef>
                <a:spcPts val="1001"/>
              </a:spcBef>
              <a:buClr>
                <a:srgbClr val="000000"/>
              </a:buClr>
              <a:buFont typeface="Arial"/>
              <a:buChar char="•"/>
            </a:pPr>
            <a:r>
              <a:rPr b="0" lang="en-US" sz="1600" spc="-1" strike="noStrike">
                <a:solidFill>
                  <a:srgbClr val="000000"/>
                </a:solidFill>
                <a:latin typeface="Calibri"/>
              </a:rPr>
              <a:t>Erase mistakes by scraping ink off with knife</a:t>
            </a:r>
            <a:endParaRPr b="0" lang="en-US" sz="1600" spc="-1" strike="noStrike">
              <a:latin typeface="Arial"/>
            </a:endParaRPr>
          </a:p>
          <a:p>
            <a:pPr>
              <a:lnSpc>
                <a:spcPct val="90000"/>
              </a:lnSpc>
              <a:spcBef>
                <a:spcPts val="1001"/>
              </a:spcBef>
            </a:pPr>
            <a:endParaRPr b="0" lang="en-US" sz="1600" spc="-1" strike="noStrike">
              <a:latin typeface="Arial"/>
            </a:endParaRPr>
          </a:p>
          <a:p>
            <a:pPr>
              <a:lnSpc>
                <a:spcPct val="90000"/>
              </a:lnSpc>
              <a:spcBef>
                <a:spcPts val="1001"/>
              </a:spcBef>
            </a:pPr>
            <a:r>
              <a:rPr b="0" lang="en-US" sz="1600" spc="-1" strike="noStrike">
                <a:solidFill>
                  <a:srgbClr val="000000"/>
                </a:solidFill>
                <a:latin typeface="Calibri"/>
              </a:rPr>
              <a:t>British Library, MS. Arundel 16, f. 12. Detail of historiated initial 'R'(ege) with a scribe, a censing monk, and other creatures.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8398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Data Storage</a:t>
            </a:r>
            <a:endParaRPr b="0" lang="en-US" sz="4400" spc="-1" strike="noStrike">
              <a:solidFill>
                <a:srgbClr val="000000"/>
              </a:solidFill>
              <a:latin typeface="Calibri"/>
            </a:endParaRPr>
          </a:p>
        </p:txBody>
      </p:sp>
      <p:sp>
        <p:nvSpPr>
          <p:cNvPr id="457" name="TextShape 2"/>
          <p:cNvSpPr txBox="1"/>
          <p:nvPr/>
        </p:nvSpPr>
        <p:spPr>
          <a:xfrm>
            <a:off x="839880" y="1681200"/>
            <a:ext cx="5157360" cy="823680"/>
          </a:xfrm>
          <a:prstGeom prst="rect">
            <a:avLst/>
          </a:prstGeom>
          <a:noFill/>
          <a:ln>
            <a:noFill/>
          </a:ln>
        </p:spPr>
        <p:txBody>
          <a:bodyPr anchor="b">
            <a:noAutofit/>
          </a:bodyPr>
          <a:p>
            <a:pPr>
              <a:lnSpc>
                <a:spcPct val="90000"/>
              </a:lnSpc>
              <a:spcBef>
                <a:spcPts val="1001"/>
              </a:spcBef>
            </a:pPr>
            <a:r>
              <a:rPr b="1" lang="en-US" sz="2400" spc="-1" strike="noStrike">
                <a:solidFill>
                  <a:srgbClr val="000000"/>
                </a:solidFill>
                <a:latin typeface="Calibri"/>
              </a:rPr>
              <a:t>Risky</a:t>
            </a:r>
            <a:endParaRPr b="0" lang="en-US" sz="2400" spc="-1" strike="noStrike">
              <a:solidFill>
                <a:srgbClr val="000000"/>
              </a:solidFill>
              <a:latin typeface="Calibri"/>
            </a:endParaRPr>
          </a:p>
        </p:txBody>
      </p:sp>
      <p:sp>
        <p:nvSpPr>
          <p:cNvPr id="458" name="TextShape 3"/>
          <p:cNvSpPr txBox="1"/>
          <p:nvPr/>
        </p:nvSpPr>
        <p:spPr>
          <a:xfrm>
            <a:off x="839880" y="2505240"/>
            <a:ext cx="5157360" cy="368424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Own machine:  YIKES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Dropbox or Google Drive:  better, but not perfect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459" name="TextShape 4"/>
          <p:cNvSpPr txBox="1"/>
          <p:nvPr/>
        </p:nvSpPr>
        <p:spPr>
          <a:xfrm>
            <a:off x="6172200" y="1681200"/>
            <a:ext cx="5182920" cy="823680"/>
          </a:xfrm>
          <a:prstGeom prst="rect">
            <a:avLst/>
          </a:prstGeom>
          <a:noFill/>
          <a:ln>
            <a:noFill/>
          </a:ln>
        </p:spPr>
        <p:txBody>
          <a:bodyPr anchor="b">
            <a:noAutofit/>
          </a:bodyPr>
          <a:p>
            <a:pPr>
              <a:lnSpc>
                <a:spcPct val="90000"/>
              </a:lnSpc>
              <a:spcBef>
                <a:spcPts val="1001"/>
              </a:spcBef>
            </a:pPr>
            <a:r>
              <a:rPr b="1" lang="en-US" sz="2400" spc="-1" strike="noStrike">
                <a:solidFill>
                  <a:srgbClr val="000000"/>
                </a:solidFill>
                <a:latin typeface="Calibri"/>
              </a:rPr>
              <a:t>Safer</a:t>
            </a:r>
            <a:endParaRPr b="0" lang="en-US" sz="2400" spc="-1" strike="noStrike">
              <a:solidFill>
                <a:srgbClr val="000000"/>
              </a:solidFill>
              <a:latin typeface="Calibri"/>
            </a:endParaRPr>
          </a:p>
        </p:txBody>
      </p:sp>
      <p:sp>
        <p:nvSpPr>
          <p:cNvPr id="460" name="TextShape 5"/>
          <p:cNvSpPr txBox="1"/>
          <p:nvPr/>
        </p:nvSpPr>
        <p:spPr>
          <a:xfrm>
            <a:off x="6172200" y="2505240"/>
            <a:ext cx="5357520" cy="3684240"/>
          </a:xfrm>
          <a:prstGeom prst="rect">
            <a:avLst/>
          </a:prstGeom>
          <a:noFill/>
          <a:ln>
            <a:noFill/>
          </a:ln>
        </p:spPr>
        <p:txBody>
          <a:bodyPr>
            <a:normAutofit fontScale="94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Multiple backups off-site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GitHub (version control)</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Institutional repository (i.e. the library) with technical safeguards against data degradation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LOCKSS:  distributed network of institutional repositories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Dark archives:  secret, inaccessible archives (disaster recovery)</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TextShape 1"/>
          <p:cNvSpPr txBox="1"/>
          <p:nvPr/>
        </p:nvSpPr>
        <p:spPr>
          <a:xfrm>
            <a:off x="8398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Hardware and Software Platforms</a:t>
            </a:r>
            <a:endParaRPr b="0" lang="en-US" sz="4400" spc="-1" strike="noStrike">
              <a:solidFill>
                <a:srgbClr val="000000"/>
              </a:solidFill>
              <a:latin typeface="Calibri"/>
            </a:endParaRPr>
          </a:p>
        </p:txBody>
      </p:sp>
      <p:sp>
        <p:nvSpPr>
          <p:cNvPr id="462" name="TextShape 2"/>
          <p:cNvSpPr txBox="1"/>
          <p:nvPr/>
        </p:nvSpPr>
        <p:spPr>
          <a:xfrm>
            <a:off x="839880" y="1681200"/>
            <a:ext cx="5157360" cy="823680"/>
          </a:xfrm>
          <a:prstGeom prst="rect">
            <a:avLst/>
          </a:prstGeom>
          <a:noFill/>
          <a:ln>
            <a:noFill/>
          </a:ln>
        </p:spPr>
        <p:txBody>
          <a:bodyPr anchor="b">
            <a:noAutofit/>
          </a:bodyPr>
          <a:p>
            <a:pPr>
              <a:lnSpc>
                <a:spcPct val="90000"/>
              </a:lnSpc>
              <a:spcBef>
                <a:spcPts val="1001"/>
              </a:spcBef>
            </a:pPr>
            <a:r>
              <a:rPr b="1" lang="en-US" sz="2400" spc="-1" strike="noStrike">
                <a:solidFill>
                  <a:srgbClr val="000000"/>
                </a:solidFill>
                <a:latin typeface="Calibri"/>
              </a:rPr>
              <a:t>Risky</a:t>
            </a:r>
            <a:endParaRPr b="0" lang="en-US" sz="2400" spc="-1" strike="noStrike">
              <a:solidFill>
                <a:srgbClr val="000000"/>
              </a:solidFill>
              <a:latin typeface="Calibri"/>
            </a:endParaRPr>
          </a:p>
        </p:txBody>
      </p:sp>
      <p:sp>
        <p:nvSpPr>
          <p:cNvPr id="463" name="TextShape 3"/>
          <p:cNvSpPr txBox="1"/>
          <p:nvPr/>
        </p:nvSpPr>
        <p:spPr>
          <a:xfrm>
            <a:off x="839880" y="2505240"/>
            <a:ext cx="5157360" cy="368424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Dedicated, unique software platforms made by commercial providers to fit your data beautifully.</a:t>
            </a:r>
            <a:endParaRPr b="0" lang="en-US" sz="2800" spc="-1" strike="noStrike">
              <a:solidFill>
                <a:srgbClr val="000000"/>
              </a:solidFill>
              <a:latin typeface="Calibri"/>
            </a:endParaRPr>
          </a:p>
        </p:txBody>
      </p:sp>
      <p:sp>
        <p:nvSpPr>
          <p:cNvPr id="464" name="TextShape 4"/>
          <p:cNvSpPr txBox="1"/>
          <p:nvPr/>
        </p:nvSpPr>
        <p:spPr>
          <a:xfrm>
            <a:off x="6172200" y="1681200"/>
            <a:ext cx="5182920" cy="823680"/>
          </a:xfrm>
          <a:prstGeom prst="rect">
            <a:avLst/>
          </a:prstGeom>
          <a:noFill/>
          <a:ln>
            <a:noFill/>
          </a:ln>
        </p:spPr>
        <p:txBody>
          <a:bodyPr anchor="b">
            <a:noAutofit/>
          </a:bodyPr>
          <a:p>
            <a:pPr>
              <a:lnSpc>
                <a:spcPct val="90000"/>
              </a:lnSpc>
              <a:spcBef>
                <a:spcPts val="1001"/>
              </a:spcBef>
            </a:pPr>
            <a:r>
              <a:rPr b="1" lang="en-US" sz="2400" spc="-1" strike="noStrike">
                <a:solidFill>
                  <a:srgbClr val="000000"/>
                </a:solidFill>
                <a:latin typeface="Calibri"/>
              </a:rPr>
              <a:t>Safer</a:t>
            </a:r>
            <a:endParaRPr b="0" lang="en-US" sz="2400" spc="-1" strike="noStrike">
              <a:solidFill>
                <a:srgbClr val="000000"/>
              </a:solidFill>
              <a:latin typeface="Calibri"/>
            </a:endParaRPr>
          </a:p>
        </p:txBody>
      </p:sp>
      <p:sp>
        <p:nvSpPr>
          <p:cNvPr id="465" name="TextShape 5"/>
          <p:cNvSpPr txBox="1"/>
          <p:nvPr/>
        </p:nvSpPr>
        <p:spPr>
          <a:xfrm>
            <a:off x="6172200" y="2505240"/>
            <a:ext cx="5182920" cy="368424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Open-source, community-supported software</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8398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Preservation Approaches</a:t>
            </a:r>
            <a:endParaRPr b="0" lang="en-US" sz="4400" spc="-1" strike="noStrike">
              <a:solidFill>
                <a:srgbClr val="000000"/>
              </a:solidFill>
              <a:latin typeface="Calibri"/>
            </a:endParaRPr>
          </a:p>
        </p:txBody>
      </p:sp>
      <p:sp>
        <p:nvSpPr>
          <p:cNvPr id="467" name="TextShape 2"/>
          <p:cNvSpPr txBox="1"/>
          <p:nvPr/>
        </p:nvSpPr>
        <p:spPr>
          <a:xfrm>
            <a:off x="839880" y="1681200"/>
            <a:ext cx="5157360" cy="823680"/>
          </a:xfrm>
          <a:prstGeom prst="rect">
            <a:avLst/>
          </a:prstGeom>
          <a:noFill/>
          <a:ln>
            <a:noFill/>
          </a:ln>
        </p:spPr>
        <p:txBody>
          <a:bodyPr anchor="b">
            <a:noAutofit/>
          </a:bodyPr>
          <a:p>
            <a:pPr>
              <a:lnSpc>
                <a:spcPct val="90000"/>
              </a:lnSpc>
              <a:spcBef>
                <a:spcPts val="1001"/>
              </a:spcBef>
            </a:pPr>
            <a:r>
              <a:rPr b="1" lang="en-US" sz="2400" spc="-1" strike="noStrike">
                <a:solidFill>
                  <a:srgbClr val="000000"/>
                </a:solidFill>
                <a:latin typeface="Calibri"/>
              </a:rPr>
              <a:t>Migration</a:t>
            </a:r>
            <a:endParaRPr b="0" lang="en-US" sz="2400" spc="-1" strike="noStrike">
              <a:solidFill>
                <a:srgbClr val="000000"/>
              </a:solidFill>
              <a:latin typeface="Calibri"/>
            </a:endParaRPr>
          </a:p>
        </p:txBody>
      </p:sp>
      <p:sp>
        <p:nvSpPr>
          <p:cNvPr id="468" name="TextShape 3"/>
          <p:cNvSpPr txBox="1"/>
          <p:nvPr/>
        </p:nvSpPr>
        <p:spPr>
          <a:xfrm>
            <a:off x="839880" y="2505240"/>
            <a:ext cx="5157360" cy="368424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Moving your data from an obsolete, less stable platform and format into a newer, more stable platform and format.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Great for simpler digital objects (text, images)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Example:  DOE data.</a:t>
            </a:r>
            <a:endParaRPr b="0" lang="en-US" sz="2800" spc="-1" strike="noStrike">
              <a:solidFill>
                <a:srgbClr val="000000"/>
              </a:solidFill>
              <a:latin typeface="Calibri"/>
            </a:endParaRPr>
          </a:p>
        </p:txBody>
      </p:sp>
      <p:sp>
        <p:nvSpPr>
          <p:cNvPr id="469" name="TextShape 4"/>
          <p:cNvSpPr txBox="1"/>
          <p:nvPr/>
        </p:nvSpPr>
        <p:spPr>
          <a:xfrm>
            <a:off x="6172200" y="1681200"/>
            <a:ext cx="5182920" cy="823680"/>
          </a:xfrm>
          <a:prstGeom prst="rect">
            <a:avLst/>
          </a:prstGeom>
          <a:noFill/>
          <a:ln>
            <a:noFill/>
          </a:ln>
        </p:spPr>
        <p:txBody>
          <a:bodyPr anchor="b">
            <a:noAutofit/>
          </a:bodyPr>
          <a:p>
            <a:pPr>
              <a:lnSpc>
                <a:spcPct val="90000"/>
              </a:lnSpc>
              <a:spcBef>
                <a:spcPts val="1001"/>
              </a:spcBef>
            </a:pPr>
            <a:r>
              <a:rPr b="1" lang="en-US" sz="2400" spc="-1" strike="noStrike">
                <a:solidFill>
                  <a:srgbClr val="000000"/>
                </a:solidFill>
                <a:latin typeface="Calibri"/>
              </a:rPr>
              <a:t>Emulation</a:t>
            </a:r>
            <a:endParaRPr b="0" lang="en-US" sz="2400" spc="-1" strike="noStrike">
              <a:solidFill>
                <a:srgbClr val="000000"/>
              </a:solidFill>
              <a:latin typeface="Calibri"/>
            </a:endParaRPr>
          </a:p>
        </p:txBody>
      </p:sp>
      <p:sp>
        <p:nvSpPr>
          <p:cNvPr id="470" name="TextShape 5"/>
          <p:cNvSpPr txBox="1"/>
          <p:nvPr/>
        </p:nvSpPr>
        <p:spPr>
          <a:xfrm>
            <a:off x="6172200" y="2505240"/>
            <a:ext cx="5182920" cy="368424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a new, stable software platform, recreating the—now obsolete—original environment of a digital object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Good for complicated digital objects (software)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Example:  old arcade video games.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extShape 1"/>
          <p:cNvSpPr txBox="1"/>
          <p:nvPr/>
        </p:nvSpPr>
        <p:spPr>
          <a:xfrm>
            <a:off x="838080" y="365040"/>
            <a:ext cx="10515240" cy="939600"/>
          </a:xfrm>
          <a:prstGeom prst="rect">
            <a:avLst/>
          </a:prstGeom>
          <a:noFill/>
          <a:ln>
            <a:noFill/>
          </a:ln>
        </p:spPr>
        <p:txBody>
          <a:bodyPr anchor="ctr">
            <a:normAutofit/>
          </a:bodyPr>
          <a:p>
            <a:pPr algn="ctr">
              <a:lnSpc>
                <a:spcPct val="90000"/>
              </a:lnSpc>
            </a:pPr>
            <a:r>
              <a:rPr b="0" lang="en-US" sz="4400" spc="-1" strike="noStrike">
                <a:solidFill>
                  <a:srgbClr val="000000"/>
                </a:solidFill>
                <a:latin typeface="Calibri Light"/>
              </a:rPr>
              <a:t>The Internet Archive</a:t>
            </a:r>
            <a:endParaRPr b="0" lang="en-US" sz="4400" spc="-1" strike="noStrike">
              <a:solidFill>
                <a:srgbClr val="000000"/>
              </a:solidFill>
              <a:latin typeface="Calibri"/>
            </a:endParaRPr>
          </a:p>
        </p:txBody>
      </p:sp>
      <p:pic>
        <p:nvPicPr>
          <p:cNvPr id="472" name="Picture 2" descr=""/>
          <p:cNvPicPr/>
          <p:nvPr/>
        </p:nvPicPr>
        <p:blipFill>
          <a:blip r:embed="rId1"/>
          <a:stretch/>
        </p:blipFill>
        <p:spPr>
          <a:xfrm>
            <a:off x="2013840" y="1266840"/>
            <a:ext cx="7329960" cy="490968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The Internet Archive:  Public Engagement</a:t>
            </a:r>
            <a:endParaRPr b="0" lang="en-US" sz="4400" spc="-1" strike="noStrike">
              <a:solidFill>
                <a:srgbClr val="000000"/>
              </a:solidFill>
              <a:latin typeface="Calibri"/>
            </a:endParaRPr>
          </a:p>
        </p:txBody>
      </p:sp>
      <p:pic>
        <p:nvPicPr>
          <p:cNvPr id="474" name="Picture 2" descr=""/>
          <p:cNvPicPr/>
          <p:nvPr/>
        </p:nvPicPr>
        <p:blipFill>
          <a:blip r:embed="rId1"/>
          <a:stretch/>
        </p:blipFill>
        <p:spPr>
          <a:xfrm>
            <a:off x="972720" y="1886040"/>
            <a:ext cx="3895200" cy="4065120"/>
          </a:xfrm>
          <a:prstGeom prst="rect">
            <a:avLst/>
          </a:prstGeom>
          <a:ln>
            <a:noFill/>
          </a:ln>
        </p:spPr>
      </p:pic>
      <p:pic>
        <p:nvPicPr>
          <p:cNvPr id="475" name="Picture 3" descr=""/>
          <p:cNvPicPr/>
          <p:nvPr/>
        </p:nvPicPr>
        <p:blipFill>
          <a:blip r:embed="rId2"/>
          <a:stretch/>
        </p:blipFill>
        <p:spPr>
          <a:xfrm>
            <a:off x="6172200" y="1876320"/>
            <a:ext cx="3856320" cy="441180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Risk Mitigation</a:t>
            </a:r>
            <a:endParaRPr b="0" lang="en-US" sz="4400" spc="-1" strike="noStrike">
              <a:solidFill>
                <a:srgbClr val="000000"/>
              </a:solidFill>
              <a:latin typeface="Calibri"/>
            </a:endParaRPr>
          </a:p>
        </p:txBody>
      </p:sp>
      <p:sp>
        <p:nvSpPr>
          <p:cNvPr id="477"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LOCKSS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Community-building</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839880" y="457200"/>
            <a:ext cx="3931920" cy="1014480"/>
          </a:xfrm>
          <a:prstGeom prst="rect">
            <a:avLst/>
          </a:prstGeom>
          <a:noFill/>
          <a:ln>
            <a:noFill/>
          </a:ln>
        </p:spPr>
        <p:txBody>
          <a:bodyPr anchor="b">
            <a:normAutofit/>
          </a:bodyPr>
          <a:p>
            <a:pPr>
              <a:lnSpc>
                <a:spcPct val="90000"/>
              </a:lnSpc>
            </a:pPr>
            <a:r>
              <a:rPr b="0" lang="en-US" sz="6000" spc="-1" strike="noStrike">
                <a:solidFill>
                  <a:srgbClr val="000000"/>
                </a:solidFill>
                <a:latin typeface="Georgia"/>
              </a:rPr>
              <a:t>Disasters</a:t>
            </a:r>
            <a:endParaRPr b="0" lang="en-US" sz="6000" spc="-1" strike="noStrike">
              <a:solidFill>
                <a:srgbClr val="000000"/>
              </a:solidFill>
              <a:latin typeface="Calibri"/>
            </a:endParaRPr>
          </a:p>
        </p:txBody>
      </p:sp>
      <p:sp>
        <p:nvSpPr>
          <p:cNvPr id="479" name="TextShape 2"/>
          <p:cNvSpPr txBox="1"/>
          <p:nvPr/>
        </p:nvSpPr>
        <p:spPr>
          <a:xfrm>
            <a:off x="839880" y="2057400"/>
            <a:ext cx="4300560" cy="3384000"/>
          </a:xfrm>
          <a:prstGeom prst="rect">
            <a:avLst/>
          </a:prstGeom>
          <a:noFill/>
          <a:ln>
            <a:noFill/>
          </a:ln>
        </p:spPr>
        <p:txBody>
          <a:bodyPr>
            <a:normAutofit fontScale="42000"/>
          </a:bodyPr>
          <a:p>
            <a:pPr>
              <a:lnSpc>
                <a:spcPct val="120000"/>
              </a:lnSpc>
              <a:spcBef>
                <a:spcPts val="1001"/>
              </a:spcBef>
            </a:pPr>
            <a:r>
              <a:rPr b="0" lang="en-US" sz="2800" spc="-1" strike="noStrike">
                <a:solidFill>
                  <a:srgbClr val="000000"/>
                </a:solidFill>
                <a:latin typeface="Georgia"/>
              </a:rPr>
              <a:t>Library of Celsus, Ephesus, Anatolia, now part of Selçuk, Turkey – destroyed by earthquake and/or fire and/or Goth invasion in 3</a:t>
            </a:r>
            <a:r>
              <a:rPr b="0" lang="en-US" sz="2800" spc="-1" strike="noStrike" baseline="30000">
                <a:solidFill>
                  <a:srgbClr val="000000"/>
                </a:solidFill>
                <a:latin typeface="Georgia"/>
              </a:rPr>
              <a:t>rd</a:t>
            </a:r>
            <a:r>
              <a:rPr b="0" lang="en-US" sz="2800" spc="-1" strike="noStrike">
                <a:solidFill>
                  <a:srgbClr val="000000"/>
                </a:solidFill>
                <a:latin typeface="Georgia"/>
              </a:rPr>
              <a:t> century AD.</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1600" spc="-1" strike="noStrike">
                <a:solidFill>
                  <a:srgbClr val="000000"/>
                </a:solidFill>
                <a:latin typeface="Calibri"/>
              </a:rPr>
              <a:t>Photo: Benh LIEU SONG - Own work, CC BY-SA 3.0, https://commons.wikimedia.org/w/index.php?curid=15578063</a:t>
            </a:r>
            <a:endParaRPr b="0" lang="en-US" sz="1600" spc="-1" strike="noStrike">
              <a:solidFill>
                <a:srgbClr val="000000"/>
              </a:solidFill>
              <a:latin typeface="Calibri"/>
            </a:endParaRPr>
          </a:p>
        </p:txBody>
      </p:sp>
      <p:pic>
        <p:nvPicPr>
          <p:cNvPr id="480" name="Picture 2" descr=""/>
          <p:cNvPicPr/>
          <p:nvPr/>
        </p:nvPicPr>
        <p:blipFill>
          <a:blip r:embed="rId1"/>
          <a:stretch/>
        </p:blipFill>
        <p:spPr>
          <a:xfrm>
            <a:off x="5565600" y="1003680"/>
            <a:ext cx="5479200" cy="424332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1" name="Picture 3" descr=""/>
          <p:cNvPicPr/>
          <p:nvPr/>
        </p:nvPicPr>
        <p:blipFill>
          <a:blip r:embed="rId1"/>
          <a:stretch/>
        </p:blipFill>
        <p:spPr>
          <a:xfrm>
            <a:off x="3970440" y="416160"/>
            <a:ext cx="6972120" cy="5333760"/>
          </a:xfrm>
          <a:prstGeom prst="rect">
            <a:avLst/>
          </a:prstGeom>
          <a:ln>
            <a:noFill/>
          </a:ln>
        </p:spPr>
      </p:pic>
      <p:sp>
        <p:nvSpPr>
          <p:cNvPr id="482" name="CustomShape 1"/>
          <p:cNvSpPr/>
          <p:nvPr/>
        </p:nvSpPr>
        <p:spPr>
          <a:xfrm>
            <a:off x="702360" y="546480"/>
            <a:ext cx="3035880" cy="3656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Canadian Ice Core Archive:</a:t>
            </a:r>
            <a:endParaRPr b="0" lang="en-US" sz="1800" spc="-1" strike="noStrike">
              <a:latin typeface="Arial"/>
            </a:endParaRPr>
          </a:p>
          <a:p>
            <a:pPr>
              <a:lnSpc>
                <a:spcPct val="100000"/>
              </a:lnSpc>
            </a:pPr>
            <a:r>
              <a:rPr b="0" lang="en-US" sz="1800" spc="-1" strike="noStrike">
                <a:solidFill>
                  <a:srgbClr val="000000"/>
                </a:solidFill>
                <a:latin typeface="Calibri"/>
              </a:rPr>
              <a:t>Freezer fails,  temperature rises to about 100 degrees F, ice core samples from Canadian Arctic “which contained 22,000 years’ worth of atmospheric information, were entirely or partially destroyed” (Martin Sharp, cited by Tatiana Schlossberg, “An Ice Scientist’s Worst Nightmare,” New York Times, 11 April 2017)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Risk Mitigation</a:t>
            </a:r>
            <a:endParaRPr b="0" lang="en-US" sz="4400" spc="-1" strike="noStrike">
              <a:solidFill>
                <a:srgbClr val="000000"/>
              </a:solidFill>
              <a:latin typeface="Calibri"/>
            </a:endParaRPr>
          </a:p>
        </p:txBody>
      </p:sp>
      <p:sp>
        <p:nvSpPr>
          <p:cNvPr id="484" name="CustomShape 2"/>
          <p:cNvSpPr/>
          <p:nvPr/>
        </p:nvSpPr>
        <p:spPr>
          <a:xfrm>
            <a:off x="1070640" y="2932920"/>
            <a:ext cx="9846000" cy="289260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en-US" sz="2300" spc="-1" strike="noStrike">
                <a:solidFill>
                  <a:srgbClr val="000000"/>
                </a:solidFill>
                <a:latin typeface="Calibri"/>
              </a:rPr>
              <a:t>“</a:t>
            </a:r>
            <a:r>
              <a:rPr b="0" lang="en-US" sz="2300" spc="-1" strike="noStrike">
                <a:solidFill>
                  <a:srgbClr val="000000"/>
                </a:solidFill>
                <a:latin typeface="Calibri"/>
              </a:rPr>
              <a:t>collection evacuation risks, prompted by wildfires, floods, and hurricanes</a:t>
            </a:r>
            <a:endParaRPr b="0" lang="en-US" sz="2300" spc="-1" strike="noStrike">
              <a:latin typeface="Arial"/>
            </a:endParaRPr>
          </a:p>
          <a:p>
            <a:pPr marL="285840" indent="-285480">
              <a:lnSpc>
                <a:spcPct val="100000"/>
              </a:lnSpc>
              <a:buClr>
                <a:srgbClr val="000000"/>
              </a:buClr>
              <a:buFont typeface="Arial"/>
              <a:buChar char="•"/>
            </a:pPr>
            <a:r>
              <a:rPr b="0" lang="en-US" sz="2300" spc="-1" strike="noStrike">
                <a:solidFill>
                  <a:srgbClr val="000000"/>
                </a:solidFill>
                <a:latin typeface="Calibri"/>
              </a:rPr>
              <a:t>“</a:t>
            </a:r>
            <a:r>
              <a:rPr b="0" lang="en-US" sz="2300" spc="-1" strike="noStrike">
                <a:solidFill>
                  <a:srgbClr val="000000"/>
                </a:solidFill>
                <a:latin typeface="Calibri"/>
              </a:rPr>
              <a:t>long-term relocation decisions due to sea-level rise and coastal erosion, or if a weather event is so devastating, rebuilding is inadvisable or impossible</a:t>
            </a:r>
            <a:endParaRPr b="0" lang="en-US" sz="2300" spc="-1" strike="noStrike">
              <a:latin typeface="Arial"/>
            </a:endParaRPr>
          </a:p>
          <a:p>
            <a:pPr marL="285840" indent="-285480">
              <a:lnSpc>
                <a:spcPct val="100000"/>
              </a:lnSpc>
              <a:buClr>
                <a:srgbClr val="000000"/>
              </a:buClr>
              <a:buFont typeface="Arial"/>
              <a:buChar char="•"/>
            </a:pPr>
            <a:r>
              <a:rPr b="0" lang="en-US" sz="2300" spc="-1" strike="noStrike">
                <a:solidFill>
                  <a:srgbClr val="000000"/>
                </a:solidFill>
                <a:latin typeface="Calibri"/>
              </a:rPr>
              <a:t>“</a:t>
            </a:r>
            <a:r>
              <a:rPr b="0" lang="en-US" sz="2300" spc="-1" strike="noStrike">
                <a:solidFill>
                  <a:srgbClr val="000000"/>
                </a:solidFill>
                <a:latin typeface="Calibri"/>
              </a:rPr>
              <a:t>increasing infrastructure and preservation costs when current HVAC systems can’t keep up with future increases in temperature and humidity” (Eira Tansey, “When the Unbearable Becomes Inevitable:  Archives and Climate Change,” 2017, </a:t>
            </a:r>
            <a:r>
              <a:rPr b="0" lang="en-US" sz="2300" spc="-1" strike="noStrike" u="sng">
                <a:solidFill>
                  <a:srgbClr val="0563c1"/>
                </a:solidFill>
                <a:uFillTx/>
                <a:latin typeface="Calibri"/>
                <a:hlinkClick r:id="rId1"/>
              </a:rPr>
              <a:t>http://eiratansey.com/2017/05/16/fierce-urgencies-2017</a:t>
            </a:r>
            <a:r>
              <a:rPr b="0" lang="en-US" sz="2300" spc="-1" strike="noStrike" u="sng">
                <a:solidFill>
                  <a:srgbClr val="0563c1"/>
                </a:solidFill>
                <a:uFillTx/>
                <a:latin typeface="Calibri"/>
                <a:hlinkClick r:id="rId2"/>
              </a:rPr>
              <a:t>/</a:t>
            </a:r>
            <a:r>
              <a:rPr b="0" lang="en-US" sz="2300" spc="-1" strike="noStrike">
                <a:solidFill>
                  <a:srgbClr val="000000"/>
                </a:solidFill>
                <a:latin typeface="Calibri"/>
              </a:rPr>
              <a:t>)</a:t>
            </a:r>
            <a:endParaRPr b="0" lang="en-US" sz="2300" spc="-1" strike="noStrike">
              <a:latin typeface="Arial"/>
            </a:endParaRPr>
          </a:p>
          <a:p>
            <a:pPr marL="285840" indent="-285480">
              <a:lnSpc>
                <a:spcPct val="100000"/>
              </a:lnSpc>
              <a:buClr>
                <a:srgbClr val="000000"/>
              </a:buClr>
              <a:buFont typeface="Arial"/>
              <a:buChar char="•"/>
            </a:pPr>
            <a:r>
              <a:rPr b="0" lang="en-US" sz="2300" spc="-1" strike="noStrike">
                <a:solidFill>
                  <a:srgbClr val="000000"/>
                </a:solidFill>
                <a:latin typeface="Calibri"/>
              </a:rPr>
              <a:t>LOCKSS, dark archives, community building </a:t>
            </a:r>
            <a:endParaRPr b="0" lang="en-US" sz="2300" spc="-1" strike="noStrike">
              <a:latin typeface="Arial"/>
            </a:endParaRPr>
          </a:p>
        </p:txBody>
      </p:sp>
      <p:pic>
        <p:nvPicPr>
          <p:cNvPr id="485" name="Picture 6" descr=""/>
          <p:cNvPicPr/>
          <p:nvPr/>
        </p:nvPicPr>
        <p:blipFill>
          <a:blip r:embed="rId3"/>
          <a:stretch/>
        </p:blipFill>
        <p:spPr>
          <a:xfrm>
            <a:off x="5993640" y="214200"/>
            <a:ext cx="4537440" cy="248148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extShape 1"/>
          <p:cNvSpPr txBox="1"/>
          <p:nvPr/>
        </p:nvSpPr>
        <p:spPr>
          <a:xfrm>
            <a:off x="972000" y="233640"/>
            <a:ext cx="10515240" cy="1325160"/>
          </a:xfrm>
          <a:prstGeom prst="rect">
            <a:avLst/>
          </a:prstGeom>
          <a:noFill/>
          <a:ln>
            <a:noFill/>
          </a:ln>
        </p:spPr>
        <p:txBody>
          <a:bodyPr anchor="ctr">
            <a:normAutofit/>
          </a:bodyPr>
          <a:p>
            <a:pPr>
              <a:lnSpc>
                <a:spcPct val="90000"/>
              </a:lnSpc>
            </a:pPr>
            <a:r>
              <a:rPr b="0" lang="en-US" sz="3600" spc="-1" strike="noStrike">
                <a:solidFill>
                  <a:srgbClr val="000000"/>
                </a:solidFill>
                <a:latin typeface="Calibri Light"/>
              </a:rPr>
              <a:t>Marginalized Communities:  Archival Absence &amp; Misrepresentation</a:t>
            </a:r>
            <a:endParaRPr b="0" lang="en-US" sz="3600" spc="-1" strike="noStrike">
              <a:solidFill>
                <a:srgbClr val="000000"/>
              </a:solidFill>
              <a:latin typeface="Calibri"/>
            </a:endParaRPr>
          </a:p>
        </p:txBody>
      </p:sp>
      <p:pic>
        <p:nvPicPr>
          <p:cNvPr id="487" name="Picture 7" descr=""/>
          <p:cNvPicPr/>
          <p:nvPr/>
        </p:nvPicPr>
        <p:blipFill>
          <a:blip r:embed="rId1"/>
          <a:stretch/>
        </p:blipFill>
        <p:spPr>
          <a:xfrm>
            <a:off x="972000" y="1559520"/>
            <a:ext cx="10719720" cy="48819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Picture 3" descr=""/>
          <p:cNvPicPr/>
          <p:nvPr/>
        </p:nvPicPr>
        <p:blipFill>
          <a:blip r:embed="rId1"/>
          <a:stretch/>
        </p:blipFill>
        <p:spPr>
          <a:xfrm>
            <a:off x="6877080" y="776160"/>
            <a:ext cx="4457520" cy="5724000"/>
          </a:xfrm>
          <a:prstGeom prst="rect">
            <a:avLst/>
          </a:prstGeom>
          <a:ln>
            <a:noFill/>
          </a:ln>
        </p:spPr>
      </p:pic>
      <p:pic>
        <p:nvPicPr>
          <p:cNvPr id="320" name="Picture 2" descr=""/>
          <p:cNvPicPr/>
          <p:nvPr/>
        </p:nvPicPr>
        <p:blipFill>
          <a:blip r:embed="rId2"/>
          <a:stretch/>
        </p:blipFill>
        <p:spPr>
          <a:xfrm>
            <a:off x="889920" y="1248840"/>
            <a:ext cx="4240800" cy="3983400"/>
          </a:xfrm>
          <a:prstGeom prst="rect">
            <a:avLst/>
          </a:prstGeom>
          <a:ln>
            <a:noFill/>
          </a:ln>
        </p:spPr>
      </p:pic>
      <p:sp>
        <p:nvSpPr>
          <p:cNvPr id="321" name="CustomShape 1"/>
          <p:cNvSpPr/>
          <p:nvPr/>
        </p:nvSpPr>
        <p:spPr>
          <a:xfrm>
            <a:off x="5131080" y="3240720"/>
            <a:ext cx="3364920" cy="397440"/>
          </a:xfrm>
          <a:custGeom>
            <a:avLst/>
            <a:gdLst/>
            <a:ahLst/>
            <a:rect l="l" t="t" r="r" b="b"/>
            <a:pathLst>
              <a:path w="21600" h="21600">
                <a:moveTo>
                  <a:pt x="0" y="0"/>
                </a:moveTo>
                <a:lnTo>
                  <a:pt x="21600" y="21600"/>
                </a:lnTo>
              </a:path>
            </a:pathLst>
          </a:custGeom>
          <a:noFill/>
          <a:ln w="50760">
            <a:tailEnd len="med" type="stealth"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972000" y="233640"/>
            <a:ext cx="10515240" cy="1325160"/>
          </a:xfrm>
          <a:prstGeom prst="rect">
            <a:avLst/>
          </a:prstGeom>
          <a:noFill/>
          <a:ln>
            <a:noFill/>
          </a:ln>
        </p:spPr>
        <p:txBody>
          <a:bodyPr anchor="ctr">
            <a:normAutofit/>
          </a:bodyPr>
          <a:p>
            <a:pPr>
              <a:lnSpc>
                <a:spcPct val="90000"/>
              </a:lnSpc>
            </a:pPr>
            <a:r>
              <a:rPr b="0" lang="en-US" sz="3600" spc="-1" strike="noStrike">
                <a:solidFill>
                  <a:srgbClr val="000000"/>
                </a:solidFill>
                <a:latin typeface="Calibri Light"/>
              </a:rPr>
              <a:t>Marginalized Communities:  Archival Absence &amp; Misrepresentation</a:t>
            </a:r>
            <a:endParaRPr b="0" lang="en-US" sz="3600" spc="-1" strike="noStrike">
              <a:solidFill>
                <a:srgbClr val="000000"/>
              </a:solidFill>
              <a:latin typeface="Calibri"/>
            </a:endParaRPr>
          </a:p>
        </p:txBody>
      </p:sp>
      <p:pic>
        <p:nvPicPr>
          <p:cNvPr id="489" name="Content Placeholder 3" descr=""/>
          <p:cNvPicPr/>
          <p:nvPr/>
        </p:nvPicPr>
        <p:blipFill>
          <a:blip r:embed="rId1"/>
          <a:srcRect l="0" t="0" r="16690" b="48425"/>
          <a:stretch/>
        </p:blipFill>
        <p:spPr>
          <a:xfrm>
            <a:off x="5372640" y="914760"/>
            <a:ext cx="6069960" cy="1159560"/>
          </a:xfrm>
          <a:prstGeom prst="rect">
            <a:avLst/>
          </a:prstGeom>
          <a:ln>
            <a:noFill/>
          </a:ln>
        </p:spPr>
      </p:pic>
      <p:pic>
        <p:nvPicPr>
          <p:cNvPr id="490" name="Picture 4" descr=""/>
          <p:cNvPicPr/>
          <p:nvPr/>
        </p:nvPicPr>
        <p:blipFill>
          <a:blip r:embed="rId2"/>
          <a:stretch/>
        </p:blipFill>
        <p:spPr>
          <a:xfrm>
            <a:off x="792720" y="5375520"/>
            <a:ext cx="7467120" cy="1095120"/>
          </a:xfrm>
          <a:prstGeom prst="rect">
            <a:avLst/>
          </a:prstGeom>
          <a:ln>
            <a:noFill/>
          </a:ln>
        </p:spPr>
      </p:pic>
      <p:pic>
        <p:nvPicPr>
          <p:cNvPr id="491" name="Picture 5" descr=""/>
          <p:cNvPicPr/>
          <p:nvPr/>
        </p:nvPicPr>
        <p:blipFill>
          <a:blip r:embed="rId3"/>
          <a:srcRect l="0" t="2797" r="0" b="0"/>
          <a:stretch/>
        </p:blipFill>
        <p:spPr>
          <a:xfrm>
            <a:off x="1051560" y="2303280"/>
            <a:ext cx="7448040" cy="1610640"/>
          </a:xfrm>
          <a:prstGeom prst="rect">
            <a:avLst/>
          </a:prstGeom>
          <a:ln>
            <a:noFill/>
          </a:ln>
        </p:spPr>
      </p:pic>
      <p:pic>
        <p:nvPicPr>
          <p:cNvPr id="492" name="Picture 6" descr=""/>
          <p:cNvPicPr/>
          <p:nvPr/>
        </p:nvPicPr>
        <p:blipFill>
          <a:blip r:embed="rId4"/>
          <a:srcRect l="0" t="6859" r="11756" b="38950"/>
          <a:stretch/>
        </p:blipFill>
        <p:spPr>
          <a:xfrm>
            <a:off x="4034520" y="3914280"/>
            <a:ext cx="7572960" cy="139356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3" name="Picture 8" descr=""/>
          <p:cNvPicPr/>
          <p:nvPr/>
        </p:nvPicPr>
        <p:blipFill>
          <a:blip r:embed="rId1"/>
          <a:srcRect l="3414" t="0" r="4123" b="0"/>
          <a:stretch/>
        </p:blipFill>
        <p:spPr>
          <a:xfrm>
            <a:off x="1108800" y="799920"/>
            <a:ext cx="9833400" cy="453168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MUKURTU</a:t>
            </a:r>
            <a:endParaRPr b="0" lang="en-US" sz="4400" spc="-1" strike="noStrike">
              <a:solidFill>
                <a:srgbClr val="000000"/>
              </a:solidFill>
              <a:latin typeface="Calibri"/>
            </a:endParaRPr>
          </a:p>
        </p:txBody>
      </p:sp>
      <p:sp>
        <p:nvSpPr>
          <p:cNvPr id="495" name="TextShape 2"/>
          <p:cNvSpPr txBox="1"/>
          <p:nvPr/>
        </p:nvSpPr>
        <p:spPr>
          <a:xfrm>
            <a:off x="6172200" y="1825560"/>
            <a:ext cx="5181120" cy="4350960"/>
          </a:xfrm>
          <a:prstGeom prst="rect">
            <a:avLst/>
          </a:prstGeom>
          <a:noFill/>
          <a:ln>
            <a:noFill/>
          </a:ln>
        </p:spPr>
        <p:txBody>
          <a:bodyPr>
            <a:noAutofit/>
          </a:bodyPr>
          <a:p>
            <a:pPr>
              <a:lnSpc>
                <a:spcPct val="90000"/>
              </a:lnSpc>
              <a:spcBef>
                <a:spcPts val="1001"/>
              </a:spcBef>
            </a:pPr>
            <a:r>
              <a:rPr b="0" lang="en-US" sz="2800" spc="-1" strike="noStrike">
                <a:solidFill>
                  <a:srgbClr val="000000"/>
                </a:solidFill>
                <a:latin typeface="Calibri"/>
              </a:rPr>
              <a:t>“</a:t>
            </a:r>
            <a:r>
              <a:rPr b="0" lang="en-US" sz="2800" spc="-1" strike="noStrike">
                <a:solidFill>
                  <a:srgbClr val="000000"/>
                </a:solidFill>
                <a:latin typeface="Calibri"/>
              </a:rPr>
              <a:t>Mukurtu (MOOK-oo-too) is a grassroots project aiming to empower communities to manage, share, narrate, and exchange their digital heritage in culturally relevant and ethically-minded ways.”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endParaRPr b="0" lang="en-US" sz="2800" spc="-1" strike="noStrike">
              <a:solidFill>
                <a:srgbClr val="000000"/>
              </a:solidFill>
              <a:latin typeface="Calibri"/>
            </a:endParaRPr>
          </a:p>
        </p:txBody>
      </p:sp>
      <p:pic>
        <p:nvPicPr>
          <p:cNvPr id="496" name="Picture 2" descr=""/>
          <p:cNvPicPr/>
          <p:nvPr/>
        </p:nvPicPr>
        <p:blipFill>
          <a:blip r:embed="rId1"/>
          <a:stretch/>
        </p:blipFill>
        <p:spPr>
          <a:xfrm>
            <a:off x="838080" y="1690560"/>
            <a:ext cx="3390840" cy="339084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MUKURTU</a:t>
            </a:r>
            <a:endParaRPr b="0" lang="en-US" sz="4400" spc="-1" strike="noStrike">
              <a:solidFill>
                <a:srgbClr val="000000"/>
              </a:solidFill>
              <a:latin typeface="Calibri"/>
            </a:endParaRPr>
          </a:p>
        </p:txBody>
      </p:sp>
      <p:sp>
        <p:nvSpPr>
          <p:cNvPr id="498" name="TextShape 2"/>
          <p:cNvSpPr txBox="1"/>
          <p:nvPr/>
        </p:nvSpPr>
        <p:spPr>
          <a:xfrm>
            <a:off x="4773960" y="389880"/>
            <a:ext cx="6666120" cy="6077880"/>
          </a:xfrm>
          <a:prstGeom prst="rect">
            <a:avLst/>
          </a:prstGeom>
          <a:noFill/>
          <a:ln>
            <a:noFill/>
          </a:ln>
        </p:spPr>
        <p:txBody>
          <a:bodyPr>
            <a:noAutofit/>
          </a:bodyPr>
          <a:p>
            <a:pPr>
              <a:lnSpc>
                <a:spcPct val="120000"/>
              </a:lnSpc>
              <a:spcBef>
                <a:spcPts val="1001"/>
              </a:spcBef>
            </a:pPr>
            <a:r>
              <a:rPr b="0" lang="en-US" sz="2100" spc="-1" strike="noStrike">
                <a:solidFill>
                  <a:srgbClr val="000000"/>
                </a:solidFill>
                <a:latin typeface="Georgia"/>
              </a:rPr>
              <a:t>“</a:t>
            </a:r>
            <a:r>
              <a:rPr b="0" lang="en-US" sz="2100" spc="-1" strike="noStrike">
                <a:solidFill>
                  <a:srgbClr val="000000"/>
                </a:solidFill>
                <a:latin typeface="Georgia"/>
              </a:rPr>
              <a:t>In 2007, Warumungu community members collaborated with Kim Christen and Craig Dietrich to produce the Mukurtu Wumpurrarni-kari Archive. </a:t>
            </a:r>
            <a:endParaRPr b="0" lang="en-US" sz="2100" spc="-1" strike="noStrike">
              <a:solidFill>
                <a:srgbClr val="000000"/>
              </a:solidFill>
              <a:latin typeface="Calibri"/>
            </a:endParaRPr>
          </a:p>
          <a:p>
            <a:pPr>
              <a:lnSpc>
                <a:spcPct val="120000"/>
              </a:lnSpc>
              <a:spcBef>
                <a:spcPts val="1001"/>
              </a:spcBef>
            </a:pPr>
            <a:r>
              <a:rPr b="0" lang="en-US" sz="2100" spc="-1" strike="noStrike">
                <a:solidFill>
                  <a:srgbClr val="000000"/>
                </a:solidFill>
                <a:latin typeface="Georgia"/>
              </a:rPr>
              <a:t>Mukurtu is a Warumungu word meaning ‘dilly bag’ or a safe keeping place for sacred materials. Warumungu elder, Michael Jampin Jones chose Mukurtu as the name for the community archive to remind users that the archive, too, is a safe keeping place where Warumungu people can share stories, knowledge, and cultural materials properly using their own protocols. </a:t>
            </a:r>
            <a:endParaRPr b="0" lang="en-US" sz="2100" spc="-1" strike="noStrike">
              <a:solidFill>
                <a:srgbClr val="000000"/>
              </a:solidFill>
              <a:latin typeface="Calibri"/>
            </a:endParaRPr>
          </a:p>
          <a:p>
            <a:pPr>
              <a:lnSpc>
                <a:spcPct val="120000"/>
              </a:lnSpc>
              <a:spcBef>
                <a:spcPts val="1001"/>
              </a:spcBef>
            </a:pPr>
            <a:r>
              <a:rPr b="0" lang="en-US" sz="2100" spc="-1" strike="noStrike">
                <a:solidFill>
                  <a:srgbClr val="000000"/>
                </a:solidFill>
                <a:latin typeface="Georgia"/>
              </a:rPr>
              <a:t>Growing from this community need, Mukurtu CMS is now an open source platform flexible enough to meet the needs of diverse communities who want to manage and share their digital cultural heritage in their own way, on their own terms.”</a:t>
            </a:r>
            <a:endParaRPr b="0" lang="en-US" sz="2100" spc="-1" strike="noStrike">
              <a:solidFill>
                <a:srgbClr val="000000"/>
              </a:solidFill>
              <a:latin typeface="Calibri"/>
            </a:endParaRPr>
          </a:p>
        </p:txBody>
      </p:sp>
      <p:pic>
        <p:nvPicPr>
          <p:cNvPr id="499" name="Picture 2" descr=""/>
          <p:cNvPicPr/>
          <p:nvPr/>
        </p:nvPicPr>
        <p:blipFill>
          <a:blip r:embed="rId1"/>
          <a:stretch/>
        </p:blipFill>
        <p:spPr>
          <a:xfrm>
            <a:off x="838080" y="1804320"/>
            <a:ext cx="3468960" cy="346896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0" name="Picture 1" descr=""/>
          <p:cNvPicPr/>
          <p:nvPr/>
        </p:nvPicPr>
        <p:blipFill>
          <a:blip r:embed="rId1"/>
          <a:stretch/>
        </p:blipFill>
        <p:spPr>
          <a:xfrm>
            <a:off x="0" y="478800"/>
            <a:ext cx="12191760" cy="589968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Death in the Archives:  Bits against Ruins</a:t>
            </a:r>
            <a:endParaRPr b="0" lang="en-US" sz="4400" spc="-1" strike="noStrike">
              <a:solidFill>
                <a:srgbClr val="000000"/>
              </a:solidFill>
              <a:latin typeface="Calibri"/>
            </a:endParaRPr>
          </a:p>
        </p:txBody>
      </p:sp>
      <p:sp>
        <p:nvSpPr>
          <p:cNvPr id="502" name="TextShape 2"/>
          <p:cNvSpPr txBox="1"/>
          <p:nvPr/>
        </p:nvSpPr>
        <p:spPr>
          <a:xfrm>
            <a:off x="1739520" y="1825560"/>
            <a:ext cx="9613800" cy="4350960"/>
          </a:xfrm>
          <a:prstGeom prst="rect">
            <a:avLst/>
          </a:prstGeom>
          <a:noFill/>
          <a:ln>
            <a:noFill/>
          </a:ln>
        </p:spPr>
        <p:txBody>
          <a:bodyPr>
            <a:noAutofit/>
          </a:bodyPr>
          <a:p>
            <a:pPr>
              <a:lnSpc>
                <a:spcPct val="90000"/>
              </a:lnSpc>
              <a:spcBef>
                <a:spcPts val="1001"/>
              </a:spcBef>
            </a:pPr>
            <a:r>
              <a:rPr b="0" lang="en-US" sz="2800" spc="-1" strike="noStrike">
                <a:solidFill>
                  <a:srgbClr val="000000"/>
                </a:solidFill>
                <a:latin typeface="Calibri"/>
              </a:rPr>
              <a:t>Communities of practice, ethics of care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Shape 1"/>
          <p:cNvSpPr txBox="1"/>
          <p:nvPr/>
        </p:nvSpPr>
        <p:spPr>
          <a:xfrm>
            <a:off x="2011680" y="1005840"/>
            <a:ext cx="8838720" cy="4814280"/>
          </a:xfrm>
          <a:prstGeom prst="rect">
            <a:avLst/>
          </a:prstGeom>
          <a:noFill/>
          <a:ln>
            <a:noFill/>
          </a:ln>
        </p:spPr>
        <p:txBody>
          <a:bodyPr>
            <a:normAutofit/>
          </a:bodyPr>
          <a:p>
            <a:pPr>
              <a:lnSpc>
                <a:spcPct val="90000"/>
              </a:lnSpc>
              <a:spcBef>
                <a:spcPts val="1001"/>
              </a:spcBef>
            </a:pPr>
            <a:r>
              <a:rPr b="0" lang="en-US" sz="2800" spc="-1" strike="noStrike">
                <a:solidFill>
                  <a:srgbClr val="000000"/>
                </a:solidFill>
                <a:latin typeface="Palatino Linotype"/>
              </a:rPr>
              <a:t>Moððe word fræt.      Me þæt þuhte</a:t>
            </a:r>
            <a:br/>
            <a:r>
              <a:rPr b="0" lang="en-US" sz="2800" spc="-1" strike="noStrike">
                <a:solidFill>
                  <a:srgbClr val="000000"/>
                </a:solidFill>
                <a:latin typeface="Palatino Linotype"/>
              </a:rPr>
              <a:t>wrætlicu wyrd,     þa ic þæt wundor gefrægn,</a:t>
            </a:r>
            <a:br/>
            <a:r>
              <a:rPr b="0" lang="en-US" sz="2800" spc="-1" strike="noStrike">
                <a:solidFill>
                  <a:srgbClr val="000000"/>
                </a:solidFill>
                <a:latin typeface="Palatino Linotype"/>
              </a:rPr>
              <a:t>þæt se wyrm forswealg     wera gied sumes,</a:t>
            </a:r>
            <a:br/>
            <a:r>
              <a:rPr b="0" lang="en-US" sz="2800" spc="-1" strike="noStrike">
                <a:solidFill>
                  <a:srgbClr val="000000"/>
                </a:solidFill>
                <a:latin typeface="Palatino Linotype"/>
              </a:rPr>
              <a:t>þeof in þystro,     þrymfæstne cwide</a:t>
            </a:r>
            <a:br/>
            <a:r>
              <a:rPr b="0" lang="en-US" sz="2800" spc="-1" strike="noStrike">
                <a:solidFill>
                  <a:srgbClr val="000000"/>
                </a:solidFill>
                <a:latin typeface="Palatino Linotype"/>
              </a:rPr>
              <a:t>ond þæs strangan staþol.    Stælgiest ne wæs</a:t>
            </a:r>
            <a:br/>
            <a:r>
              <a:rPr b="0" lang="en-US" sz="2800" spc="-1" strike="noStrike">
                <a:solidFill>
                  <a:srgbClr val="000000"/>
                </a:solidFill>
                <a:latin typeface="Palatino Linotype"/>
              </a:rPr>
              <a:t>wihte þy gleawra,    þe he þam wordum swealg.</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Palatino Linotype"/>
              </a:rPr>
              <a:t> </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Palatino Linotype"/>
              </a:rPr>
              <a:t>A moth ate words. That seemed to me</a:t>
            </a:r>
            <a:br/>
            <a:r>
              <a:rPr b="0" lang="en-US" sz="2800" spc="-1" strike="noStrike">
                <a:solidFill>
                  <a:srgbClr val="000000"/>
                </a:solidFill>
                <a:latin typeface="Palatino Linotype"/>
              </a:rPr>
              <a:t>a marvellous fate, when I heard about that wonder,</a:t>
            </a:r>
            <a:br/>
            <a:r>
              <a:rPr b="0" lang="en-US" sz="2800" spc="-1" strike="noStrike">
                <a:solidFill>
                  <a:srgbClr val="000000"/>
                </a:solidFill>
                <a:latin typeface="Palatino Linotype"/>
              </a:rPr>
              <a:t>that the worm swallowed up a certain man’s song,</a:t>
            </a:r>
            <a:br/>
            <a:r>
              <a:rPr b="0" lang="en-US" sz="2800" spc="-1" strike="noStrike">
                <a:solidFill>
                  <a:srgbClr val="000000"/>
                </a:solidFill>
                <a:latin typeface="Palatino Linotype"/>
              </a:rPr>
              <a:t>the thief in darkness, a glory-fast speech</a:t>
            </a:r>
            <a:br/>
            <a:r>
              <a:rPr b="0" lang="en-US" sz="2800" spc="-1" strike="noStrike">
                <a:solidFill>
                  <a:srgbClr val="000000"/>
                </a:solidFill>
                <a:latin typeface="Palatino Linotype"/>
              </a:rPr>
              <a:t>and its strong foundation. The stealing guest was not</a:t>
            </a:r>
            <a:br/>
            <a:r>
              <a:rPr b="0" lang="en-US" sz="2800" spc="-1" strike="noStrike">
                <a:solidFill>
                  <a:srgbClr val="000000"/>
                </a:solidFill>
                <a:latin typeface="Palatino Linotype"/>
              </a:rPr>
              <a:t>at all the wiser, for those words he swallowed.</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a:off x="1920240" y="1737360"/>
            <a:ext cx="10515240" cy="54957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Archive</a:t>
            </a:r>
            <a:r>
              <a:rPr b="0" lang="en-US" sz="2800" spc="-1" strike="noStrike">
                <a:solidFill>
                  <a:srgbClr val="000000"/>
                </a:solidFill>
                <a:latin typeface="Calibri"/>
              </a:rPr>
              <a:t>:  a collection of records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Metadata</a:t>
            </a:r>
            <a:r>
              <a:rPr b="0" lang="en-US" sz="2800" spc="-1" strike="noStrike">
                <a:solidFill>
                  <a:srgbClr val="000000"/>
                </a:solidFill>
                <a:latin typeface="Calibri"/>
              </a:rPr>
              <a:t>:  structured data describing </a:t>
            </a:r>
            <a:r>
              <a:rPr b="0" lang="en-US" sz="2800" spc="-1" strike="noStrike">
                <a:solidFill>
                  <a:srgbClr val="000000"/>
                </a:solidFill>
                <a:latin typeface="Calibri"/>
              </a:rPr>
              <a:t>data.  Think Author, Title, Date in your </a:t>
            </a:r>
            <a:r>
              <a:rPr b="0" lang="en-US" sz="2800" spc="-1" strike="noStrike">
                <a:solidFill>
                  <a:srgbClr val="000000"/>
                </a:solidFill>
                <a:latin typeface="Calibri"/>
              </a:rPr>
              <a:t>online library catalogue.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Open-source:  </a:t>
            </a:r>
            <a:r>
              <a:rPr b="0" lang="en-US" sz="2800" spc="-1" strike="noStrike">
                <a:solidFill>
                  <a:srgbClr val="000000"/>
                </a:solidFill>
                <a:latin typeface="Calibri"/>
              </a:rPr>
              <a:t>Source code of a program is </a:t>
            </a:r>
            <a:r>
              <a:rPr b="0" lang="en-US" sz="2800" spc="-1" strike="noStrike">
                <a:solidFill>
                  <a:srgbClr val="000000"/>
                </a:solidFill>
                <a:latin typeface="Calibri"/>
              </a:rPr>
              <a:t>publicly available, and developers may </a:t>
            </a:r>
            <a:r>
              <a:rPr b="0" lang="en-US" sz="2800" spc="-1" strike="noStrike">
                <a:solidFill>
                  <a:srgbClr val="000000"/>
                </a:solidFill>
                <a:latin typeface="Calibri"/>
              </a:rPr>
              <a:t>study, modify, and redistribute the code.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Migration</a:t>
            </a:r>
            <a:r>
              <a:rPr b="0" lang="en-US" sz="2800" spc="-1" strike="noStrike">
                <a:solidFill>
                  <a:srgbClr val="000000"/>
                </a:solidFill>
                <a:latin typeface="Calibri"/>
              </a:rPr>
              <a:t>:  taking data from an obsolete </a:t>
            </a:r>
            <a:r>
              <a:rPr b="0" lang="en-US" sz="2800" spc="-1" strike="noStrike">
                <a:solidFill>
                  <a:srgbClr val="000000"/>
                </a:solidFill>
                <a:latin typeface="Calibri"/>
              </a:rPr>
              <a:t>platform or standard into a new, more </a:t>
            </a:r>
            <a:r>
              <a:rPr b="0" lang="en-US" sz="2800" spc="-1" strike="noStrike">
                <a:solidFill>
                  <a:srgbClr val="000000"/>
                </a:solidFill>
                <a:latin typeface="Calibri"/>
              </a:rPr>
              <a:t>stable platform and standard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Emulation</a:t>
            </a:r>
            <a:r>
              <a:rPr b="0" lang="en-US" sz="2800" spc="-1" strike="noStrike">
                <a:solidFill>
                  <a:srgbClr val="000000"/>
                </a:solidFill>
                <a:latin typeface="Calibri"/>
              </a:rPr>
              <a:t>:  accessing data on a new, more </a:t>
            </a:r>
            <a:r>
              <a:rPr b="0" lang="en-US" sz="2800" spc="-1" strike="noStrike">
                <a:solidFill>
                  <a:srgbClr val="000000"/>
                </a:solidFill>
                <a:latin typeface="Calibri"/>
              </a:rPr>
              <a:t>stable platform by building around it an </a:t>
            </a:r>
            <a:r>
              <a:rPr b="0" lang="en-US" sz="2800" spc="-1" strike="noStrike">
                <a:solidFill>
                  <a:srgbClr val="000000"/>
                </a:solidFill>
                <a:latin typeface="Calibri"/>
              </a:rPr>
              <a:t>environment like that in which it was </a:t>
            </a:r>
            <a:r>
              <a:rPr b="0" lang="en-US" sz="2800" spc="-1" strike="noStrike">
                <a:solidFill>
                  <a:srgbClr val="000000"/>
                </a:solidFill>
                <a:latin typeface="Calibri"/>
              </a:rPr>
              <a:t>originally created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LOCKSS</a:t>
            </a:r>
            <a:r>
              <a:rPr b="0" lang="en-US" sz="2800" spc="-1" strike="noStrike">
                <a:solidFill>
                  <a:srgbClr val="000000"/>
                </a:solidFill>
                <a:latin typeface="Calibri"/>
              </a:rPr>
              <a:t>:  Lots of Copies Keep Stuff Safe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Dark archives</a:t>
            </a:r>
            <a:r>
              <a:rPr b="0" lang="en-US" sz="2800" spc="-1" strike="noStrike">
                <a:solidFill>
                  <a:srgbClr val="000000"/>
                </a:solidFill>
                <a:latin typeface="Calibri"/>
              </a:rPr>
              <a:t>:  secret, inaccessible </a:t>
            </a:r>
            <a:r>
              <a:rPr b="0" lang="en-US" sz="2800" spc="-1" strike="noStrike">
                <a:solidFill>
                  <a:srgbClr val="000000"/>
                </a:solidFill>
                <a:latin typeface="Calibri"/>
              </a:rPr>
              <a:t>archives (disaster recovery)</a:t>
            </a:r>
            <a:endParaRPr b="0" lang="en-US" sz="2800" spc="-1" strike="noStrike">
              <a:solidFill>
                <a:srgbClr val="000000"/>
              </a:solidFill>
              <a:latin typeface="Calibri"/>
            </a:endParaRPr>
          </a:p>
        </p:txBody>
      </p:sp>
      <p:sp>
        <p:nvSpPr>
          <p:cNvPr id="505" name="TextShape 2"/>
          <p:cNvSpPr txBox="1"/>
          <p:nvPr/>
        </p:nvSpPr>
        <p:spPr>
          <a:xfrm>
            <a:off x="6054120" y="3167640"/>
            <a:ext cx="180720" cy="232560"/>
          </a:xfrm>
          <a:prstGeom prst="rect">
            <a:avLst/>
          </a:prstGeom>
          <a:noFill/>
          <a:ln>
            <a:noFill/>
          </a:ln>
        </p:spPr>
      </p:sp>
      <p:sp>
        <p:nvSpPr>
          <p:cNvPr id="506" name="TextShape 3"/>
          <p:cNvSpPr txBox="1"/>
          <p:nvPr/>
        </p:nvSpPr>
        <p:spPr>
          <a:xfrm>
            <a:off x="6054120" y="3167640"/>
            <a:ext cx="180720" cy="232560"/>
          </a:xfrm>
          <a:prstGeom prst="rect">
            <a:avLst/>
          </a:prstGeom>
          <a:noFill/>
          <a:ln>
            <a:noFill/>
          </a:ln>
        </p:spPr>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Picture 2" descr=""/>
          <p:cNvPicPr/>
          <p:nvPr/>
        </p:nvPicPr>
        <p:blipFill>
          <a:blip r:embed="rId1"/>
          <a:stretch/>
        </p:blipFill>
        <p:spPr>
          <a:xfrm>
            <a:off x="1681200" y="-91080"/>
            <a:ext cx="8518320" cy="67500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7075</TotalTime>
  <Application>LibreOffice/6.2.4.2.0$Linux_X86_64 LibreOffice_project/20$Build-2</Application>
  <Words>3479</Words>
  <Paragraphs>311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2016-05-31T04:44:22Z</dcterms:created>
  <dc:creator>Alexandra</dc:creator>
  <dc:description/>
  <dc:language>en-US</dc:language>
  <cp:lastModifiedBy>Matt Price</cp:lastModifiedBy>
  <cp:lastPrinted>2017-02-10T14:43:34Z</cp:lastPrinted>
  <dcterms:modified xsi:type="dcterms:W3CDTF">2019-06-13T17:56:23Z</dcterms:modified>
  <cp:revision>143</cp:revision>
  <dc:subject/>
  <dc:title>The Worm and the Book</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2</vt:i4>
  </property>
  <property fmtid="{D5CDD505-2E9C-101B-9397-08002B2CF9AE}" pid="7" name="Notes">
    <vt:i4>41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87</vt:i4>
  </property>
</Properties>
</file>